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3" r:id="rId3"/>
    <p:sldMasterId id="2147483655" r:id="rId4"/>
  </p:sldMasterIdLst>
  <p:notesMasterIdLst>
    <p:notesMasterId r:id="rId6"/>
  </p:notesMasterIdLst>
  <p:sldIdLst>
    <p:sldId id="694" r:id="rId5"/>
    <p:sldId id="693" r:id="rId7"/>
    <p:sldId id="707" r:id="rId8"/>
    <p:sldId id="648" r:id="rId9"/>
    <p:sldId id="260" r:id="rId10"/>
    <p:sldId id="706" r:id="rId11"/>
    <p:sldId id="695" r:id="rId12"/>
    <p:sldId id="650" r:id="rId13"/>
    <p:sldId id="701" r:id="rId14"/>
    <p:sldId id="702" r:id="rId15"/>
    <p:sldId id="703" r:id="rId16"/>
    <p:sldId id="697" r:id="rId17"/>
    <p:sldId id="696" r:id="rId18"/>
    <p:sldId id="698" r:id="rId19"/>
    <p:sldId id="642" r:id="rId20"/>
    <p:sldId id="690" r:id="rId21"/>
    <p:sldId id="705" r:id="rId22"/>
    <p:sldId id="644" r:id="rId23"/>
    <p:sldId id="688" r:id="rId24"/>
    <p:sldId id="635" r:id="rId25"/>
    <p:sldId id="638" r:id="rId26"/>
    <p:sldId id="647" r:id="rId27"/>
    <p:sldId id="691" r:id="rId28"/>
    <p:sldId id="704" r:id="rId29"/>
    <p:sldId id="619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2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000000"/>
    <a:srgbClr val="FCE6D5"/>
    <a:srgbClr val="BD0310"/>
    <a:srgbClr val="F2F2F2"/>
    <a:srgbClr val="FADB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BB54EF7-ACC1-4AB5-9FE4-2C4E8E988B42}" styleName="表样式 1 17">
    <a:wholeTbl>
      <a:tcTxStyle>
        <a:fontRef idx="none">
          <a:srgbClr val="000000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/>
              </a:solidFill>
              <a:prstDash val="solid"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2H>
    <a:band1V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lastRow>
    <a:seCell>
      <a:tcTxStyle b="on">
        <a:fontRef idx="none">
          <a:schemeClr val="accent1"/>
        </a:fontRef>
      </a:tcTxStyle>
      <a:tcStyle>
        <a:tcBdr>
          <a:left>
            <a:ln>
              <a:noFill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>
              <a:noFill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/>
              </a:solidFill>
              <a:prstDash val="solid"/>
            </a:ln>
          </a:insideV>
        </a:tcBdr>
        <a:fill>
          <a:solidFill>
            <a:srgbClr val="FFFFFF"/>
          </a:solidFill>
        </a:fill>
      </a:tcStyle>
    </a:firstRow>
    <a:ne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neCell>
    <a:n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nwCell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 autoAdjust="0"/>
    <p:restoredTop sz="96072" autoAdjust="0"/>
  </p:normalViewPr>
  <p:slideViewPr>
    <p:cSldViewPr snapToGrid="0" showGuides="1">
      <p:cViewPr varScale="1">
        <p:scale>
          <a:sx n="63" d="100"/>
          <a:sy n="63" d="100"/>
        </p:scale>
        <p:origin x="48" y="1236"/>
      </p:cViewPr>
      <p:guideLst>
        <p:guide pos="3840"/>
        <p:guide orient="horz" pos="2249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4" Type="http://schemas.openxmlformats.org/officeDocument/2006/relationships/tags" Target="tags/tag60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&#20010;&#20154;&#25991;&#26723;\2025&#24180;\04-28%203D&#25171;&#21360;&#24066;&#22330;&#35843;&#30740;&#24773;&#20917;\3D&#25171;&#21360;&#24066;&#22330;&#35268;&#2716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0010;&#20154;&#25991;&#26723;\2025&#24180;\04-28%203D&#25171;&#21360;&#24066;&#22330;&#35843;&#30740;&#24773;&#20917;\3D&#25171;&#21360;&#24066;&#22330;&#35268;&#2716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26748366392114"/>
          <c:y val="0.208065728087197"/>
          <c:w val="0.872479185327474"/>
          <c:h val="0.6382681694947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国内市场</c:f>
              <c:strCache>
                <c:ptCount val="1"/>
                <c:pt idx="0">
                  <c:v>国内市场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val>
            <c:numRef>
              <c:f>Sheet3!$C$1:$C$9</c:f>
              <c:numCache>
                <c:formatCode>General</c:formatCode>
                <c:ptCount val="9"/>
                <c:pt idx="0">
                  <c:v>17.4285714285714</c:v>
                </c:pt>
                <c:pt idx="1">
                  <c:v>22.5714285714286</c:v>
                </c:pt>
                <c:pt idx="2">
                  <c:v>29.7142857142857</c:v>
                </c:pt>
                <c:pt idx="3">
                  <c:v>37.8571428571429</c:v>
                </c:pt>
                <c:pt idx="4">
                  <c:v>45.7142857142857</c:v>
                </c:pt>
                <c:pt idx="5">
                  <c:v>52.4285714285714</c:v>
                </c:pt>
                <c:pt idx="6">
                  <c:v>59.2857142857143</c:v>
                </c:pt>
                <c:pt idx="7">
                  <c:v>90</c:v>
                </c:pt>
                <c:pt idx="8">
                  <c:v>157.285714285714</c:v>
                </c:pt>
              </c:numCache>
            </c:numRef>
          </c:val>
        </c:ser>
        <c:ser>
          <c:idx val="1"/>
          <c:order val="1"/>
          <c:tx>
            <c:strRef>
              <c:f>全球市场</c:f>
              <c:strCache>
                <c:ptCount val="1"/>
                <c:pt idx="0">
                  <c:v>全球市场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numRef>
              <c:f>Sheet3!$A$1:$A$9</c:f>
              <c:numCache>
                <c:formatCode>General</c:formatCod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</c:numCache>
            </c:numRef>
          </c:cat>
          <c:val>
            <c:numRef>
              <c:f>Sheet3!$D$1:$D$9</c:f>
              <c:numCache>
                <c:formatCode>General</c:formatCode>
                <c:ptCount val="9"/>
                <c:pt idx="0">
                  <c:v>76.5714285714286</c:v>
                </c:pt>
                <c:pt idx="1">
                  <c:v>89.4285714285714</c:v>
                </c:pt>
                <c:pt idx="2">
                  <c:v>89.2857142857143</c:v>
                </c:pt>
                <c:pt idx="3">
                  <c:v>111.142857142857</c:v>
                </c:pt>
                <c:pt idx="4">
                  <c:v>129.285714285714</c:v>
                </c:pt>
                <c:pt idx="5">
                  <c:v>168.571428571429</c:v>
                </c:pt>
                <c:pt idx="6">
                  <c:v>188.714285714286</c:v>
                </c:pt>
                <c:pt idx="7">
                  <c:v>212</c:v>
                </c:pt>
                <c:pt idx="8">
                  <c:v>210.714285714286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6597791"/>
        <c:axId val="608812223"/>
      </c:barChart>
      <c:catAx>
        <c:axId val="5365977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pPr>
          </a:p>
        </c:txPr>
        <c:crossAx val="608812223"/>
        <c:crosses val="autoZero"/>
        <c:auto val="1"/>
        <c:lblAlgn val="ctr"/>
        <c:lblOffset val="100"/>
        <c:noMultiLvlLbl val="0"/>
      </c:catAx>
      <c:valAx>
        <c:axId val="60881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pPr>
          </a:p>
        </c:txPr>
        <c:crossAx val="536597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2366443497758"/>
          <c:y val="0.0396193423501133"/>
          <c:w val="0.376335435629136"/>
          <c:h val="0.1241715866396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f5c95a5-4e43-45be-b4de-91e638c44370}"/>
      </c:ext>
    </c:extLst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15"/>
            <c:spPr>
              <a:solidFill>
                <a:srgbClr val="9A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6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6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6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0913987314085739"/>
                  <c:y val="-0.044198016914552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7c7dbb44-8862-4af8-ba59-2ef1c56e6250}" type="CATEGORYNAME">
                      <a:t>[CATEGORY NAME]</a:t>
                    </a:fld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998091345227932"/>
                  <c:y val="-0.11844969745980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110310586176728"/>
                  <c:y val="0.054429133858267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58691922711316"/>
                  <c:y val="0.12828087868926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65955181359445"/>
                  <c:y val="0.001201723928947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Sheet1!$I$2:$I$6</c:f>
              <c:strCache>
                <c:ptCount val="5"/>
                <c:pt idx="0">
                  <c:v>金属3D打印机,49.5%</c:v>
                </c:pt>
                <c:pt idx="1">
                  <c:v>桌面3D打印机,16.6%</c:v>
                </c:pt>
                <c:pt idx="2">
                  <c:v>塑料3D打印机,25.8%</c:v>
                </c:pt>
                <c:pt idx="3">
                  <c:v>陶瓷3D打印机,4.5%</c:v>
                </c:pt>
                <c:pt idx="4">
                  <c:v>电子3D打印机,3.7%</c:v>
                </c:pt>
              </c:strCache>
            </c:strRef>
          </c:cat>
          <c:val>
            <c:numRef>
              <c:f>Sheet1!$J$2:$J$6</c:f>
              <c:numCache>
                <c:formatCode>0.0%</c:formatCode>
                <c:ptCount val="5"/>
                <c:pt idx="0">
                  <c:v>0.495</c:v>
                </c:pt>
                <c:pt idx="1">
                  <c:v>0.166</c:v>
                </c:pt>
                <c:pt idx="2">
                  <c:v>0.258</c:v>
                </c:pt>
                <c:pt idx="3">
                  <c:v>0.045</c:v>
                </c:pt>
                <c:pt idx="4">
                  <c:v>0.037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0159057-6eff-4e5e-82c7-8950af1922c3}"/>
      </c:ext>
    </c:extLst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4FB35-817E-46FF-9793-201EE42156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E4FFD-CCB5-4BA1-A3D1-1AF6D3D9B1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研究一套一体化硬件平台、多轴控制算法及传感器数据反馈的金属</a:t>
            </a:r>
            <a:r>
              <a:rPr lang="en-US" altLang="zh-C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3D</a:t>
            </a:r>
            <a:r>
              <a:rPr lang="zh-CN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打印控制系统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E4FFD-CCB5-4BA1-A3D1-1AF6D3D9B1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E4FFD-CCB5-4BA1-A3D1-1AF6D3D9B1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E4FFD-CCB5-4BA1-A3D1-1AF6D3D9B1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E4FFD-CCB5-4BA1-A3D1-1AF6D3D9B1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E3988-8241-4CEA-8B64-55C9E98A4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image" Target="../media/image3.jpeg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idx="10"/>
          </p:nvPr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12595225" y="0"/>
            <a:ext cx="1409700" cy="620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12595225" y="891086"/>
            <a:ext cx="1409700" cy="620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2595225" y="1782172"/>
            <a:ext cx="1409700" cy="620395"/>
          </a:xfrm>
          <a:prstGeom prst="rect">
            <a:avLst/>
          </a:prstGeom>
          <a:solidFill>
            <a:srgbClr val="B2B3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2595225" y="2673258"/>
            <a:ext cx="1409700" cy="620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12595225" y="3564344"/>
            <a:ext cx="1409700" cy="620395"/>
          </a:xfrm>
          <a:prstGeom prst="rect">
            <a:avLst/>
          </a:prstGeom>
          <a:solidFill>
            <a:srgbClr val="F90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2595225" y="4455430"/>
            <a:ext cx="1409700" cy="620395"/>
          </a:xfrm>
          <a:prstGeom prst="rect">
            <a:avLst/>
          </a:prstGeom>
          <a:solidFill>
            <a:srgbClr val="BD03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14309725" y="79364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背景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4309725" y="970450"/>
            <a:ext cx="1616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文本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14309725" y="1861536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阴影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4309725" y="2752622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14309725" y="3643708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填充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14309725" y="4534794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强调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36520-B382-47EE-8EB9-E32558208C1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EE5C1-3B8E-4CD2-8176-5F0EA16812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C:\Users\Administrator\Desktop\画板 5.png画板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t="2341"/>
          <a:stretch>
            <a:fillRect/>
          </a:stretch>
        </p:blipFill>
        <p:spPr>
          <a:xfrm>
            <a:off x="7303341" y="0"/>
            <a:ext cx="4888659" cy="6858000"/>
          </a:xfrm>
          <a:prstGeom prst="rect">
            <a:avLst/>
          </a:prstGeom>
        </p:spPr>
      </p:pic>
      <p:sp>
        <p:nvSpPr>
          <p:cNvPr id="13" name="矩形 12"/>
          <p:cNvSpPr/>
          <p:nvPr userDrawn="1">
            <p:custDataLst>
              <p:tags r:id="rId4"/>
            </p:custDataLst>
          </p:nvPr>
        </p:nvSpPr>
        <p:spPr>
          <a:xfrm>
            <a:off x="-28471" y="1871981"/>
            <a:ext cx="8297684" cy="424981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13276" y="1776372"/>
            <a:ext cx="5829300" cy="1013977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zh-CN" altLang="en-US" sz="56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汉仪雅酷黑简" panose="00020600040101010101" charset="-122"/>
              </a:defRPr>
            </a:lvl1pPr>
          </a:lstStyle>
          <a:p>
            <a:pPr marL="0" lvl="0">
              <a:lnSpc>
                <a:spcPct val="114000"/>
              </a:lnSpc>
            </a:pPr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4" name="矩形 13"/>
          <p:cNvSpPr/>
          <p:nvPr userDrawn="1">
            <p:custDataLst>
              <p:tags r:id="rId9"/>
            </p:custDataLst>
          </p:nvPr>
        </p:nvSpPr>
        <p:spPr>
          <a:xfrm>
            <a:off x="11779270" y="1871981"/>
            <a:ext cx="412730" cy="424981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1200" y="0"/>
            <a:ext cx="121896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黑体" panose="02010609060101010101" charset="-122"/>
            </a:endParaRPr>
          </a:p>
        </p:txBody>
      </p:sp>
      <p:pic>
        <p:nvPicPr>
          <p:cNvPr id="7" name="图片 3" descr="jianzhua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screen"/>
          <a:srcRect/>
          <a:stretch>
            <a:fillRect/>
          </a:stretch>
        </p:blipFill>
        <p:spPr>
          <a:xfrm>
            <a:off x="0" y="989965"/>
            <a:ext cx="10431145" cy="5868035"/>
          </a:xfrm>
          <a:prstGeom prst="rect">
            <a:avLst/>
          </a:prstGeom>
        </p:spPr>
      </p:pic>
      <p:sp>
        <p:nvSpPr>
          <p:cNvPr id="8" name="椭圆 5"/>
          <p:cNvSpPr/>
          <p:nvPr userDrawn="1">
            <p:custDataLst>
              <p:tags r:id="rId5"/>
            </p:custDataLst>
          </p:nvPr>
        </p:nvSpPr>
        <p:spPr>
          <a:xfrm>
            <a:off x="10233025" y="4793948"/>
            <a:ext cx="1957705" cy="206373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083" h="3250">
                <a:moveTo>
                  <a:pt x="3083" y="0"/>
                </a:moveTo>
                <a:lnTo>
                  <a:pt x="3083" y="3250"/>
                </a:lnTo>
                <a:lnTo>
                  <a:pt x="0" y="3250"/>
                </a:lnTo>
                <a:lnTo>
                  <a:pt x="0" y="3230"/>
                </a:lnTo>
                <a:cubicBezTo>
                  <a:pt x="0" y="1500"/>
                  <a:pt x="1359" y="87"/>
                  <a:pt x="3068" y="1"/>
                </a:cubicBezTo>
                <a:lnTo>
                  <a:pt x="3083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20000"/>
                </a:schemeClr>
              </a:gs>
            </a:gsLst>
            <a:lin ang="5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cs typeface="黑体" panose="02010609060101010101" charset="-122"/>
              <a:sym typeface="+mn-ea"/>
            </a:endParaRPr>
          </a:p>
        </p:txBody>
      </p:sp>
      <p:cxnSp>
        <p:nvCxnSpPr>
          <p:cNvPr id="23" name="直接连接符 22"/>
          <p:cNvCxnSpPr/>
          <p:nvPr userDrawn="1">
            <p:custDataLst>
              <p:tags r:id="rId6"/>
            </p:custDataLst>
          </p:nvPr>
        </p:nvCxnSpPr>
        <p:spPr>
          <a:xfrm>
            <a:off x="319405" y="6438900"/>
            <a:ext cx="619125" cy="0"/>
          </a:xfrm>
          <a:prstGeom prst="line">
            <a:avLst/>
          </a:prstGeom>
          <a:ln w="101600">
            <a:solidFill>
              <a:schemeClr val="accent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3222308" cy="3429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75" h="5400">
                <a:moveTo>
                  <a:pt x="3807" y="0"/>
                </a:moveTo>
                <a:lnTo>
                  <a:pt x="4969" y="0"/>
                </a:lnTo>
                <a:lnTo>
                  <a:pt x="4973" y="18"/>
                </a:lnTo>
                <a:cubicBezTo>
                  <a:pt x="5039" y="324"/>
                  <a:pt x="5075" y="641"/>
                  <a:pt x="5075" y="966"/>
                </a:cubicBezTo>
                <a:cubicBezTo>
                  <a:pt x="5075" y="3415"/>
                  <a:pt x="3089" y="5400"/>
                  <a:pt x="641" y="5400"/>
                </a:cubicBezTo>
                <a:cubicBezTo>
                  <a:pt x="430" y="5400"/>
                  <a:pt x="223" y="5385"/>
                  <a:pt x="20" y="5357"/>
                </a:cubicBezTo>
                <a:lnTo>
                  <a:pt x="0" y="5354"/>
                </a:lnTo>
                <a:lnTo>
                  <a:pt x="0" y="4157"/>
                </a:lnTo>
                <a:lnTo>
                  <a:pt x="22" y="4161"/>
                </a:lnTo>
                <a:cubicBezTo>
                  <a:pt x="224" y="4200"/>
                  <a:pt x="432" y="4220"/>
                  <a:pt x="646" y="4220"/>
                </a:cubicBezTo>
                <a:cubicBezTo>
                  <a:pt x="2465" y="4220"/>
                  <a:pt x="3940" y="2745"/>
                  <a:pt x="3940" y="926"/>
                </a:cubicBezTo>
                <a:cubicBezTo>
                  <a:pt x="3940" y="613"/>
                  <a:pt x="3896" y="311"/>
                  <a:pt x="3815" y="24"/>
                </a:cubicBezTo>
                <a:lnTo>
                  <a:pt x="3807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标题"/>
          <p:cNvSpPr txBox="1">
            <a:spLocks noGrp="1"/>
          </p:cNvSpPr>
          <p:nvPr>
            <p:ph type="title" idx="2" hasCustomPrompt="1"/>
            <p:custDataLst>
              <p:tags r:id="rId8"/>
            </p:custDataLst>
          </p:nvPr>
        </p:nvSpPr>
        <p:spPr>
          <a:xfrm>
            <a:off x="4264671" y="1753537"/>
            <a:ext cx="7100480" cy="12468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1" i="0" u="none" strike="noStrike" kern="1200" cap="none" spc="30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 dirty="0">
                <a:sym typeface="+mn-ea"/>
              </a:rPr>
              <a:t>编辑母版标题</a:t>
            </a:r>
            <a:endParaRPr dirty="0">
              <a:sym typeface="+mn-ea"/>
            </a:endParaRPr>
          </a:p>
        </p:txBody>
      </p:sp>
      <p:sp>
        <p:nvSpPr>
          <p:cNvPr id="6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8665151" y="3312737"/>
            <a:ext cx="270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tags" Target="../tags/tag1.xml"/><Relationship Id="rId5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3" Type="http://schemas.openxmlformats.org/officeDocument/2006/relationships/theme" Target="../theme/theme2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395288" y="313690"/>
            <a:ext cx="5467350" cy="625793"/>
            <a:chOff x="395288" y="412750"/>
            <a:chExt cx="5467350" cy="625793"/>
          </a:xfrm>
        </p:grpSpPr>
        <p:grpSp>
          <p:nvGrpSpPr>
            <p:cNvPr id="7" name="组合 6"/>
            <p:cNvGrpSpPr/>
            <p:nvPr/>
          </p:nvGrpSpPr>
          <p:grpSpPr bwMode="auto">
            <a:xfrm>
              <a:off x="395288" y="412750"/>
              <a:ext cx="503237" cy="528638"/>
              <a:chOff x="589722" y="2064577"/>
              <a:chExt cx="1043876" cy="1092878"/>
            </a:xfrm>
          </p:grpSpPr>
          <p:sp>
            <p:nvSpPr>
              <p:cNvPr id="8" name="矩形 7"/>
              <p:cNvSpPr/>
              <p:nvPr userDrawn="1"/>
            </p:nvSpPr>
            <p:spPr>
              <a:xfrm>
                <a:off x="589722" y="2064577"/>
                <a:ext cx="793609" cy="790942"/>
              </a:xfrm>
              <a:prstGeom prst="rect">
                <a:avLst/>
              </a:prstGeom>
              <a:noFill/>
              <a:ln w="9525">
                <a:solidFill>
                  <a:srgbClr val="9A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北魏楷书_GBK" panose="02000000000000000000" charset="-122"/>
                  <a:ea typeface="方正北魏楷书_GBK" panose="02000000000000000000" charset="-122"/>
                  <a:cs typeface="+mn-cs"/>
                </a:endParaRPr>
              </a:p>
            </p:txBody>
          </p:sp>
          <p:sp>
            <p:nvSpPr>
              <p:cNvPr id="9" name="矩形 8"/>
              <p:cNvSpPr/>
              <p:nvPr userDrawn="1"/>
            </p:nvSpPr>
            <p:spPr>
              <a:xfrm>
                <a:off x="839989" y="2366513"/>
                <a:ext cx="793609" cy="790942"/>
              </a:xfrm>
              <a:prstGeom prst="rect">
                <a:avLst/>
              </a:prstGeom>
              <a:solidFill>
                <a:srgbClr val="9A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北魏楷书_GBK" panose="02000000000000000000" charset="-122"/>
                  <a:ea typeface="方正北魏楷书_GBK" panose="02000000000000000000" charset="-122"/>
                  <a:cs typeface="+mn-cs"/>
                </a:endParaRPr>
              </a:p>
            </p:txBody>
          </p:sp>
        </p:grpSp>
        <p:sp>
          <p:nvSpPr>
            <p:cNvPr id="10" name="文本占位符 10"/>
            <p:cNvSpPr txBox="1">
              <a:spLocks noChangeArrowheads="1"/>
            </p:cNvSpPr>
            <p:nvPr/>
          </p:nvSpPr>
          <p:spPr bwMode="auto">
            <a:xfrm>
              <a:off x="892175" y="560388"/>
              <a:ext cx="4970463" cy="478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spAutoFit/>
            </a:bodyPr>
            <a:lstStyle>
              <a:lvl1pPr marL="0" indent="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lang="zh-CN" altLang="en-US" sz="28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方正北魏楷书_GBK" panose="02000000000000000000" charset="-122"/>
                <a:ea typeface="方正北魏楷书_GBK" panose="02000000000000000000" charset="-122"/>
                <a:cs typeface="+mn-cs"/>
                <a:sym typeface="微软雅黑" panose="020B0503020204020204" charset="-122"/>
              </a:endParaRPr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 flipV="1">
            <a:off x="5144135" y="833438"/>
            <a:ext cx="6933565" cy="17145"/>
          </a:xfrm>
          <a:prstGeom prst="line">
            <a:avLst/>
          </a:prstGeom>
          <a:ln w="19050">
            <a:solidFill>
              <a:srgbClr val="9A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11571605" y="6636385"/>
            <a:ext cx="620395" cy="221615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北魏楷书_GBK" panose="02000000000000000000" charset="-122"/>
              <a:ea typeface="方正北魏楷书_GBK" panose="02000000000000000000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1480165" y="6565900"/>
            <a:ext cx="620395" cy="221615"/>
          </a:xfrm>
          <a:prstGeom prst="rect">
            <a:avLst/>
          </a:prstGeom>
          <a:noFill/>
          <a:ln w="19050">
            <a:solidFill>
              <a:srgbClr val="9A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A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北魏楷书_GBK" panose="02000000000000000000" charset="-122"/>
              <a:ea typeface="方正北魏楷书_GBK" panose="02000000000000000000" charset="-122"/>
              <a:cs typeface="+mn-cs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12595225" y="0"/>
            <a:ext cx="1409700" cy="620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2595225" y="891086"/>
            <a:ext cx="1409700" cy="620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12595225" y="1782172"/>
            <a:ext cx="1409700" cy="620395"/>
          </a:xfrm>
          <a:prstGeom prst="rect">
            <a:avLst/>
          </a:prstGeom>
          <a:solidFill>
            <a:srgbClr val="B2B3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12595225" y="2673258"/>
            <a:ext cx="1409700" cy="620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12595225" y="3564344"/>
            <a:ext cx="1409700" cy="620395"/>
          </a:xfrm>
          <a:prstGeom prst="rect">
            <a:avLst/>
          </a:prstGeom>
          <a:solidFill>
            <a:srgbClr val="F90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12595225" y="4455430"/>
            <a:ext cx="1409700" cy="620395"/>
          </a:xfrm>
          <a:prstGeom prst="rect">
            <a:avLst/>
          </a:prstGeom>
          <a:solidFill>
            <a:srgbClr val="BD03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14309725" y="79364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背景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14309725" y="970450"/>
            <a:ext cx="1616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文本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14309725" y="1861536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阴影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14309725" y="2752622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1" name="文本框 20"/>
          <p:cNvSpPr txBox="1"/>
          <p:nvPr userDrawn="1"/>
        </p:nvSpPr>
        <p:spPr>
          <a:xfrm>
            <a:off x="14309725" y="3643708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填充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14309725" y="4534794"/>
            <a:ext cx="107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强调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38702" y="21746"/>
            <a:ext cx="1974691" cy="762638"/>
          </a:xfrm>
          <a:prstGeom prst="rect">
            <a:avLst/>
          </a:prstGeom>
        </p:spPr>
      </p:pic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8"/>
            </p:custDataLst>
          </p:nvPr>
        </p:nvSpPr>
        <p:spPr>
          <a:xfrm rot="2700000">
            <a:off x="-80199" y="5734664"/>
            <a:ext cx="332666" cy="332666"/>
          </a:xfrm>
          <a:custGeom>
            <a:avLst/>
            <a:gdLst>
              <a:gd name="connsiteX0" fmla="*/ 9730 w 332666"/>
              <a:gd name="connsiteY0" fmla="*/ 9730 h 332666"/>
              <a:gd name="connsiteX1" fmla="*/ 33220 w 332666"/>
              <a:gd name="connsiteY1" fmla="*/ 0 h 332666"/>
              <a:gd name="connsiteX2" fmla="*/ 299446 w 332666"/>
              <a:gd name="connsiteY2" fmla="*/ 0 h 332666"/>
              <a:gd name="connsiteX3" fmla="*/ 332666 w 332666"/>
              <a:gd name="connsiteY3" fmla="*/ 33220 h 332666"/>
              <a:gd name="connsiteX4" fmla="*/ 332666 w 332666"/>
              <a:gd name="connsiteY4" fmla="*/ 299446 h 332666"/>
              <a:gd name="connsiteX5" fmla="*/ 299446 w 332666"/>
              <a:gd name="connsiteY5" fmla="*/ 332666 h 332666"/>
              <a:gd name="connsiteX6" fmla="*/ 210854 w 332666"/>
              <a:gd name="connsiteY6" fmla="*/ 332666 h 332666"/>
              <a:gd name="connsiteX7" fmla="*/ 0 w 332666"/>
              <a:gd name="connsiteY7" fmla="*/ 121812 h 332666"/>
              <a:gd name="connsiteX8" fmla="*/ 0 w 332666"/>
              <a:gd name="connsiteY8" fmla="*/ 33220 h 332666"/>
              <a:gd name="connsiteX9" fmla="*/ 9730 w 332666"/>
              <a:gd name="connsiteY9" fmla="*/ 9730 h 33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666" h="332666">
                <a:moveTo>
                  <a:pt x="9730" y="9730"/>
                </a:moveTo>
                <a:cubicBezTo>
                  <a:pt x="15742" y="3718"/>
                  <a:pt x="24047" y="0"/>
                  <a:pt x="33220" y="0"/>
                </a:cubicBezTo>
                <a:lnTo>
                  <a:pt x="299446" y="0"/>
                </a:lnTo>
                <a:cubicBezTo>
                  <a:pt x="317793" y="0"/>
                  <a:pt x="332666" y="14873"/>
                  <a:pt x="332666" y="33220"/>
                </a:cubicBezTo>
                <a:lnTo>
                  <a:pt x="332666" y="299446"/>
                </a:lnTo>
                <a:cubicBezTo>
                  <a:pt x="332666" y="317793"/>
                  <a:pt x="317793" y="332666"/>
                  <a:pt x="299446" y="332666"/>
                </a:cubicBezTo>
                <a:lnTo>
                  <a:pt x="210854" y="332666"/>
                </a:lnTo>
                <a:lnTo>
                  <a:pt x="0" y="121812"/>
                </a:lnTo>
                <a:lnTo>
                  <a:pt x="0" y="33220"/>
                </a:lnTo>
                <a:cubicBezTo>
                  <a:pt x="0" y="24047"/>
                  <a:pt x="3718" y="15742"/>
                  <a:pt x="9730" y="97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9"/>
            </p:custDataLst>
          </p:nvPr>
        </p:nvSpPr>
        <p:spPr>
          <a:xfrm>
            <a:off x="366379" y="6222469"/>
            <a:ext cx="1304717" cy="634895"/>
          </a:xfrm>
          <a:custGeom>
            <a:avLst/>
            <a:gdLst>
              <a:gd name="connsiteX0" fmla="*/ 652358 w 1304717"/>
              <a:gd name="connsiteY0" fmla="*/ 1 h 634895"/>
              <a:gd name="connsiteX1" fmla="*/ 721998 w 1304717"/>
              <a:gd name="connsiteY1" fmla="*/ 28846 h 634895"/>
              <a:gd name="connsiteX2" fmla="*/ 1280090 w 1304717"/>
              <a:gd name="connsiteY2" fmla="*/ 586939 h 634895"/>
              <a:gd name="connsiteX3" fmla="*/ 1301724 w 1304717"/>
              <a:gd name="connsiteY3" fmla="*/ 619518 h 634895"/>
              <a:gd name="connsiteX4" fmla="*/ 1304717 w 1304717"/>
              <a:gd name="connsiteY4" fmla="*/ 634895 h 634895"/>
              <a:gd name="connsiteX5" fmla="*/ 0 w 1304717"/>
              <a:gd name="connsiteY5" fmla="*/ 634895 h 634895"/>
              <a:gd name="connsiteX6" fmla="*/ 2992 w 1304717"/>
              <a:gd name="connsiteY6" fmla="*/ 619518 h 634895"/>
              <a:gd name="connsiteX7" fmla="*/ 24626 w 1304717"/>
              <a:gd name="connsiteY7" fmla="*/ 586939 h 634895"/>
              <a:gd name="connsiteX8" fmla="*/ 582719 w 1304717"/>
              <a:gd name="connsiteY8" fmla="*/ 28846 h 634895"/>
              <a:gd name="connsiteX9" fmla="*/ 652358 w 1304717"/>
              <a:gd name="connsiteY9" fmla="*/ 1 h 634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4717" h="634895">
                <a:moveTo>
                  <a:pt x="652358" y="1"/>
                </a:moveTo>
                <a:cubicBezTo>
                  <a:pt x="677563" y="0"/>
                  <a:pt x="702767" y="9616"/>
                  <a:pt x="721998" y="28846"/>
                </a:cubicBezTo>
                <a:lnTo>
                  <a:pt x="1280090" y="586939"/>
                </a:lnTo>
                <a:cubicBezTo>
                  <a:pt x="1289705" y="596554"/>
                  <a:pt x="1296917" y="607663"/>
                  <a:pt x="1301724" y="619518"/>
                </a:cubicBezTo>
                <a:lnTo>
                  <a:pt x="1304717" y="634895"/>
                </a:lnTo>
                <a:lnTo>
                  <a:pt x="0" y="634895"/>
                </a:lnTo>
                <a:lnTo>
                  <a:pt x="2992" y="619518"/>
                </a:lnTo>
                <a:cubicBezTo>
                  <a:pt x="7799" y="607663"/>
                  <a:pt x="15011" y="596554"/>
                  <a:pt x="24626" y="586939"/>
                </a:cubicBezTo>
                <a:lnTo>
                  <a:pt x="582719" y="28846"/>
                </a:lnTo>
                <a:cubicBezTo>
                  <a:pt x="601949" y="9616"/>
                  <a:pt x="627154" y="0"/>
                  <a:pt x="652358" y="1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10"/>
            </p:custDataLst>
          </p:nvPr>
        </p:nvSpPr>
        <p:spPr>
          <a:xfrm>
            <a:off x="7009" y="6064359"/>
            <a:ext cx="1018554" cy="793006"/>
          </a:xfrm>
          <a:custGeom>
            <a:avLst/>
            <a:gdLst>
              <a:gd name="connsiteX0" fmla="*/ 328645 w 1018554"/>
              <a:gd name="connsiteY0" fmla="*/ 0 h 793006"/>
              <a:gd name="connsiteX1" fmla="*/ 401820 w 1018554"/>
              <a:gd name="connsiteY1" fmla="*/ 30310 h 793006"/>
              <a:gd name="connsiteX2" fmla="*/ 988245 w 1018554"/>
              <a:gd name="connsiteY2" fmla="*/ 616736 h 793006"/>
              <a:gd name="connsiteX3" fmla="*/ 988245 w 1018554"/>
              <a:gd name="connsiteY3" fmla="*/ 763086 h 793006"/>
              <a:gd name="connsiteX4" fmla="*/ 958325 w 1018554"/>
              <a:gd name="connsiteY4" fmla="*/ 793006 h 793006"/>
              <a:gd name="connsiteX5" fmla="*/ 0 w 1018554"/>
              <a:gd name="connsiteY5" fmla="*/ 793006 h 793006"/>
              <a:gd name="connsiteX6" fmla="*/ 0 w 1018554"/>
              <a:gd name="connsiteY6" fmla="*/ 285780 h 793006"/>
              <a:gd name="connsiteX7" fmla="*/ 255470 w 1018554"/>
              <a:gd name="connsiteY7" fmla="*/ 30310 h 793006"/>
              <a:gd name="connsiteX8" fmla="*/ 328645 w 1018554"/>
              <a:gd name="connsiteY8" fmla="*/ 0 h 79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8554" h="793006">
                <a:moveTo>
                  <a:pt x="328645" y="0"/>
                </a:moveTo>
                <a:cubicBezTo>
                  <a:pt x="355129" y="0"/>
                  <a:pt x="381613" y="10103"/>
                  <a:pt x="401820" y="30310"/>
                </a:cubicBezTo>
                <a:lnTo>
                  <a:pt x="988245" y="616736"/>
                </a:lnTo>
                <a:cubicBezTo>
                  <a:pt x="1028658" y="657149"/>
                  <a:pt x="1028658" y="722672"/>
                  <a:pt x="988245" y="763086"/>
                </a:cubicBezTo>
                <a:lnTo>
                  <a:pt x="958325" y="793006"/>
                </a:lnTo>
                <a:lnTo>
                  <a:pt x="0" y="793006"/>
                </a:lnTo>
                <a:lnTo>
                  <a:pt x="0" y="285780"/>
                </a:lnTo>
                <a:lnTo>
                  <a:pt x="255470" y="30310"/>
                </a:lnTo>
                <a:cubicBezTo>
                  <a:pt x="275676" y="10103"/>
                  <a:pt x="302160" y="0"/>
                  <a:pt x="328645" y="0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任意多边形: 形状 35"/>
          <p:cNvSpPr/>
          <p:nvPr userDrawn="1">
            <p:custDataLst>
              <p:tags r:id="rId11"/>
            </p:custDataLst>
          </p:nvPr>
        </p:nvSpPr>
        <p:spPr>
          <a:xfrm>
            <a:off x="11017752" y="0"/>
            <a:ext cx="1167239" cy="517298"/>
          </a:xfrm>
          <a:custGeom>
            <a:avLst/>
            <a:gdLst>
              <a:gd name="connsiteX0" fmla="*/ 839552 w 1167239"/>
              <a:gd name="connsiteY0" fmla="*/ 189056 h 517298"/>
              <a:gd name="connsiteX1" fmla="*/ 855602 w 1167239"/>
              <a:gd name="connsiteY1" fmla="*/ 195704 h 517298"/>
              <a:gd name="connsiteX2" fmla="*/ 984236 w 1167239"/>
              <a:gd name="connsiteY2" fmla="*/ 324337 h 517298"/>
              <a:gd name="connsiteX3" fmla="*/ 984236 w 1167239"/>
              <a:gd name="connsiteY3" fmla="*/ 356438 h 517298"/>
              <a:gd name="connsiteX4" fmla="*/ 855602 w 1167239"/>
              <a:gd name="connsiteY4" fmla="*/ 485072 h 517298"/>
              <a:gd name="connsiteX5" fmla="*/ 823501 w 1167239"/>
              <a:gd name="connsiteY5" fmla="*/ 485072 h 517298"/>
              <a:gd name="connsiteX6" fmla="*/ 694868 w 1167239"/>
              <a:gd name="connsiteY6" fmla="*/ 356438 h 517298"/>
              <a:gd name="connsiteX7" fmla="*/ 694868 w 1167239"/>
              <a:gd name="connsiteY7" fmla="*/ 324336 h 517298"/>
              <a:gd name="connsiteX8" fmla="*/ 823501 w 1167239"/>
              <a:gd name="connsiteY8" fmla="*/ 195704 h 517298"/>
              <a:gd name="connsiteX9" fmla="*/ 839552 w 1167239"/>
              <a:gd name="connsiteY9" fmla="*/ 189056 h 517298"/>
              <a:gd name="connsiteX10" fmla="*/ 792602 w 1167239"/>
              <a:gd name="connsiteY10" fmla="*/ 0 h 517298"/>
              <a:gd name="connsiteX11" fmla="*/ 1167239 w 1167239"/>
              <a:gd name="connsiteY11" fmla="*/ 0 h 517298"/>
              <a:gd name="connsiteX12" fmla="*/ 1167239 w 1167239"/>
              <a:gd name="connsiteY12" fmla="*/ 40732 h 517298"/>
              <a:gd name="connsiteX13" fmla="*/ 1035929 w 1167239"/>
              <a:gd name="connsiteY13" fmla="*/ 172042 h 517298"/>
              <a:gd name="connsiteX14" fmla="*/ 964644 w 1167239"/>
              <a:gd name="connsiteY14" fmla="*/ 172042 h 517298"/>
              <a:gd name="connsiteX15" fmla="*/ 160371 w 1167239"/>
              <a:gd name="connsiteY15" fmla="*/ 0 h 517298"/>
              <a:gd name="connsiteX16" fmla="*/ 511724 w 1167239"/>
              <a:gd name="connsiteY16" fmla="*/ 0 h 517298"/>
              <a:gd name="connsiteX17" fmla="*/ 657332 w 1167239"/>
              <a:gd name="connsiteY17" fmla="*/ 145608 h 517298"/>
              <a:gd name="connsiteX18" fmla="*/ 657332 w 1167239"/>
              <a:gd name="connsiteY18" fmla="*/ 216893 h 517298"/>
              <a:gd name="connsiteX19" fmla="*/ 371690 w 1167239"/>
              <a:gd name="connsiteY19" fmla="*/ 502535 h 517298"/>
              <a:gd name="connsiteX20" fmla="*/ 300405 w 1167239"/>
              <a:gd name="connsiteY20" fmla="*/ 502535 h 517298"/>
              <a:gd name="connsiteX21" fmla="*/ 14763 w 1167239"/>
              <a:gd name="connsiteY21" fmla="*/ 216893 h 517298"/>
              <a:gd name="connsiteX22" fmla="*/ 14763 w 1167239"/>
              <a:gd name="connsiteY22" fmla="*/ 145608 h 51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67239" h="517298">
                <a:moveTo>
                  <a:pt x="839552" y="189056"/>
                </a:moveTo>
                <a:cubicBezTo>
                  <a:pt x="845361" y="189055"/>
                  <a:pt x="851170" y="191272"/>
                  <a:pt x="855602" y="195704"/>
                </a:cubicBezTo>
                <a:lnTo>
                  <a:pt x="984236" y="324337"/>
                </a:lnTo>
                <a:cubicBezTo>
                  <a:pt x="993100" y="333201"/>
                  <a:pt x="993100" y="347574"/>
                  <a:pt x="984236" y="356438"/>
                </a:cubicBezTo>
                <a:lnTo>
                  <a:pt x="855602" y="485072"/>
                </a:lnTo>
                <a:cubicBezTo>
                  <a:pt x="846738" y="493936"/>
                  <a:pt x="832365" y="493936"/>
                  <a:pt x="823501" y="485072"/>
                </a:cubicBezTo>
                <a:lnTo>
                  <a:pt x="694868" y="356438"/>
                </a:lnTo>
                <a:cubicBezTo>
                  <a:pt x="686003" y="347574"/>
                  <a:pt x="686003" y="333201"/>
                  <a:pt x="694868" y="324336"/>
                </a:cubicBezTo>
                <a:lnTo>
                  <a:pt x="823501" y="195704"/>
                </a:lnTo>
                <a:cubicBezTo>
                  <a:pt x="827933" y="191272"/>
                  <a:pt x="833743" y="189056"/>
                  <a:pt x="839552" y="189056"/>
                </a:cubicBezTo>
                <a:close/>
                <a:moveTo>
                  <a:pt x="792602" y="0"/>
                </a:moveTo>
                <a:lnTo>
                  <a:pt x="1167239" y="0"/>
                </a:lnTo>
                <a:lnTo>
                  <a:pt x="1167239" y="40732"/>
                </a:lnTo>
                <a:lnTo>
                  <a:pt x="1035929" y="172042"/>
                </a:lnTo>
                <a:cubicBezTo>
                  <a:pt x="1016244" y="191727"/>
                  <a:pt x="984329" y="191726"/>
                  <a:pt x="964644" y="172042"/>
                </a:cubicBezTo>
                <a:close/>
                <a:moveTo>
                  <a:pt x="160371" y="0"/>
                </a:moveTo>
                <a:lnTo>
                  <a:pt x="511724" y="0"/>
                </a:lnTo>
                <a:lnTo>
                  <a:pt x="657332" y="145608"/>
                </a:lnTo>
                <a:cubicBezTo>
                  <a:pt x="677017" y="165292"/>
                  <a:pt x="677017" y="197209"/>
                  <a:pt x="657332" y="216893"/>
                </a:cubicBezTo>
                <a:lnTo>
                  <a:pt x="371690" y="502535"/>
                </a:lnTo>
                <a:cubicBezTo>
                  <a:pt x="352006" y="522220"/>
                  <a:pt x="320090" y="522220"/>
                  <a:pt x="300405" y="502535"/>
                </a:cubicBezTo>
                <a:lnTo>
                  <a:pt x="14763" y="216893"/>
                </a:lnTo>
                <a:cubicBezTo>
                  <a:pt x="-4921" y="197209"/>
                  <a:pt x="-4921" y="165292"/>
                  <a:pt x="14763" y="1456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 userDrawn="1">
            <p:custDataLst>
              <p:tags r:id="rId2"/>
            </p:custDataLst>
          </p:nvPr>
        </p:nvSpPr>
        <p:spPr>
          <a:xfrm>
            <a:off x="10544175" y="6015355"/>
            <a:ext cx="1647825" cy="84264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4078" h="2086">
                <a:moveTo>
                  <a:pt x="3253" y="0"/>
                </a:moveTo>
                <a:cubicBezTo>
                  <a:pt x="3531" y="0"/>
                  <a:pt x="3802" y="32"/>
                  <a:pt x="4061" y="92"/>
                </a:cubicBezTo>
                <a:lnTo>
                  <a:pt x="4078" y="96"/>
                </a:lnTo>
                <a:lnTo>
                  <a:pt x="4078" y="1219"/>
                </a:lnTo>
                <a:lnTo>
                  <a:pt x="4055" y="1211"/>
                </a:lnTo>
                <a:cubicBezTo>
                  <a:pt x="3803" y="1126"/>
                  <a:pt x="3534" y="1080"/>
                  <a:pt x="3253" y="1080"/>
                </a:cubicBezTo>
                <a:cubicBezTo>
                  <a:pt x="2434" y="1080"/>
                  <a:pt x="1706" y="1474"/>
                  <a:pt x="1251" y="2083"/>
                </a:cubicBezTo>
                <a:lnTo>
                  <a:pt x="1249" y="2086"/>
                </a:lnTo>
                <a:lnTo>
                  <a:pt x="0" y="2086"/>
                </a:lnTo>
                <a:lnTo>
                  <a:pt x="9" y="2066"/>
                </a:lnTo>
                <a:cubicBezTo>
                  <a:pt x="579" y="846"/>
                  <a:pt x="1817" y="0"/>
                  <a:pt x="3253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任意多边形 10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527685" cy="52578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126" h="1122">
                <a:moveTo>
                  <a:pt x="871" y="0"/>
                </a:moveTo>
                <a:lnTo>
                  <a:pt x="1102" y="0"/>
                </a:lnTo>
                <a:lnTo>
                  <a:pt x="1107" y="21"/>
                </a:lnTo>
                <a:cubicBezTo>
                  <a:pt x="1119" y="80"/>
                  <a:pt x="1126" y="142"/>
                  <a:pt x="1126" y="206"/>
                </a:cubicBezTo>
                <a:cubicBezTo>
                  <a:pt x="1126" y="712"/>
                  <a:pt x="715" y="1122"/>
                  <a:pt x="209" y="1122"/>
                </a:cubicBezTo>
                <a:cubicBezTo>
                  <a:pt x="138" y="1122"/>
                  <a:pt x="69" y="1114"/>
                  <a:pt x="2" y="1099"/>
                </a:cubicBezTo>
                <a:lnTo>
                  <a:pt x="0" y="1098"/>
                </a:lnTo>
                <a:lnTo>
                  <a:pt x="0" y="866"/>
                </a:lnTo>
                <a:lnTo>
                  <a:pt x="3" y="867"/>
                </a:lnTo>
                <a:cubicBezTo>
                  <a:pt x="68" y="887"/>
                  <a:pt x="137" y="898"/>
                  <a:pt x="209" y="898"/>
                </a:cubicBezTo>
                <a:cubicBezTo>
                  <a:pt x="591" y="898"/>
                  <a:pt x="902" y="588"/>
                  <a:pt x="902" y="206"/>
                </a:cubicBezTo>
                <a:cubicBezTo>
                  <a:pt x="902" y="140"/>
                  <a:pt x="892" y="76"/>
                  <a:pt x="875" y="16"/>
                </a:cubicBezTo>
                <a:lnTo>
                  <a:pt x="871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accent1"/>
          </a:solidFill>
          <a:effectLst/>
          <a:uFill>
            <a:solidFill>
              <a:srgbClr val="FF1B1B"/>
            </a:solidFill>
          </a:uFill>
          <a:latin typeface="+mj-ea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 spc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 spc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>
              <a:lumMod val="50000"/>
              <a:lumOff val="50000"/>
            </a:schemeClr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3" Type="http://schemas.openxmlformats.org/officeDocument/2006/relationships/slideLayout" Target="../slideLayouts/slideLayout5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1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microsoft.com/office/2007/relationships/hdphoto" Target="../media/image13.wdp"/><Relationship Id="rId3" Type="http://schemas.openxmlformats.org/officeDocument/2006/relationships/image" Target="../media/image12.png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tags" Target="../tags/tag57.xml"/><Relationship Id="rId4" Type="http://schemas.openxmlformats.org/officeDocument/2006/relationships/image" Target="../media/image16.png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tags" Target="../tags/tag59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microsoft.com/office/2007/relationships/hdphoto" Target="../media/image35.wdp"/><Relationship Id="rId7" Type="http://schemas.openxmlformats.org/officeDocument/2006/relationships/image" Target="../media/image34.png"/><Relationship Id="rId6" Type="http://schemas.microsoft.com/office/2007/relationships/hdphoto" Target="../media/image33.wdp"/><Relationship Id="rId5" Type="http://schemas.openxmlformats.org/officeDocument/2006/relationships/image" Target="../media/image32.png"/><Relationship Id="rId4" Type="http://schemas.microsoft.com/office/2007/relationships/hdphoto" Target="../media/image31.wdp"/><Relationship Id="rId3" Type="http://schemas.openxmlformats.org/officeDocument/2006/relationships/image" Target="../media/image30.png"/><Relationship Id="rId2" Type="http://schemas.microsoft.com/office/2007/relationships/hdphoto" Target="../media/image29.wdp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9.jpeg"/><Relationship Id="rId11" Type="http://schemas.openxmlformats.org/officeDocument/2006/relationships/image" Target="../media/image38.png"/><Relationship Id="rId10" Type="http://schemas.openxmlformats.org/officeDocument/2006/relationships/image" Target="../media/image37.png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emf"/><Relationship Id="rId3" Type="http://schemas.openxmlformats.org/officeDocument/2006/relationships/image" Target="../media/image14.png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5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962660" y="1450340"/>
            <a:ext cx="10271125" cy="3277870"/>
          </a:xfrm>
        </p:spPr>
        <p:txBody>
          <a:bodyPr>
            <a:normAutofit/>
          </a:bodyPr>
          <a:lstStyle/>
          <a:p>
            <a:pPr algn="ctr"/>
            <a:r>
              <a:rPr lang="zh-CN" altLang="en-US" sz="5400" dirty="0">
                <a:latin typeface="+mj-lt"/>
              </a:rPr>
              <a:t>集成式多工艺协同</a:t>
            </a:r>
            <a:r>
              <a:rPr lang="en-US" altLang="zh-CN" sz="5400" dirty="0">
                <a:latin typeface="+mj-lt"/>
              </a:rPr>
              <a:t>3D</a:t>
            </a:r>
            <a:r>
              <a:rPr lang="zh-CN" altLang="en-US" sz="5400" dirty="0">
                <a:latin typeface="+mj-lt"/>
              </a:rPr>
              <a:t>打印智能控制系统项目</a:t>
            </a:r>
            <a:br>
              <a:rPr lang="en-US" altLang="zh-CN" sz="5400" dirty="0">
                <a:latin typeface="+mj-lt"/>
              </a:rPr>
            </a:br>
            <a:br>
              <a:rPr altLang="zh-CN" sz="3555" dirty="0">
                <a:latin typeface="+mj-lt"/>
              </a:rPr>
            </a:br>
            <a:r>
              <a:rPr lang="zh-CN" altLang="en-US" sz="3555" dirty="0">
                <a:latin typeface="+mj-lt"/>
              </a:rPr>
              <a:t>重大科技攻关类</a:t>
            </a:r>
            <a:endParaRPr sz="3555" dirty="0">
              <a:latin typeface="+mj-lt"/>
            </a:endParaRPr>
          </a:p>
        </p:txBody>
      </p:sp>
      <p:sp>
        <p:nvSpPr>
          <p:cNvPr id="4" name="文本占位符 1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2888615" y="4964430"/>
            <a:ext cx="6253480" cy="1091565"/>
          </a:xfrm>
        </p:spPr>
        <p:txBody>
          <a:bodyPr>
            <a:normAutofit/>
          </a:bodyPr>
          <a:lstStyle/>
          <a:p>
            <a:r>
              <a:rPr lang="zh-CN" altLang="en-US"/>
              <a:t>长沙八思量信息技术有限公司</a:t>
            </a:r>
            <a:endParaRPr lang="zh-CN" altLang="en-US"/>
          </a:p>
          <a:p>
            <a:r>
              <a:rPr lang="en-US" altLang="zh-CN"/>
              <a:t>2026</a:t>
            </a:r>
            <a:r>
              <a:rPr lang="zh-CN" altLang="en-US"/>
              <a:t>年</a:t>
            </a:r>
            <a:r>
              <a:rPr lang="en-US" altLang="zh-CN"/>
              <a:t>6</a:t>
            </a:r>
            <a:r>
              <a:rPr lang="zh-CN" altLang="en-US"/>
              <a:t>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altLang="zh-CN" dirty="0"/>
              <a:t>目录</a:t>
            </a:r>
            <a:endParaRPr altLang="zh-CN" dirty="0"/>
          </a:p>
        </p:txBody>
      </p:sp>
      <p:sp>
        <p:nvSpPr>
          <p:cNvPr id="2" name="序号"/>
          <p:cNvSpPr txBox="1"/>
          <p:nvPr>
            <p:custDataLst>
              <p:tags r:id="rId2"/>
            </p:custDataLst>
          </p:nvPr>
        </p:nvSpPr>
        <p:spPr>
          <a:xfrm>
            <a:off x="362857" y="2854668"/>
            <a:ext cx="821197" cy="73241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rPr>
              <a:t>01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3" name="项标题"/>
          <p:cNvSpPr txBox="1"/>
          <p:nvPr>
            <p:custDataLst>
              <p:tags r:id="rId3"/>
            </p:custDataLst>
          </p:nvPr>
        </p:nvSpPr>
        <p:spPr>
          <a:xfrm>
            <a:off x="1239520" y="2914015"/>
            <a:ext cx="2329180" cy="612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87500"/>
          </a:bodyPr>
          <a:lstStyle/>
          <a:p>
            <a:pPr>
              <a:lnSpc>
                <a:spcPct val="100000"/>
              </a:lnSpc>
            </a:pPr>
            <a:r>
              <a:rPr lang="zh-CN" altLang="en-US" sz="2625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项目背景和意义</a:t>
            </a:r>
            <a:endParaRPr lang="zh-CN" altLang="en-US" sz="2625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序号"/>
          <p:cNvSpPr txBox="1"/>
          <p:nvPr>
            <p:custDataLst>
              <p:tags r:id="rId4"/>
            </p:custDataLst>
          </p:nvPr>
        </p:nvSpPr>
        <p:spPr>
          <a:xfrm>
            <a:off x="3620003" y="2854668"/>
            <a:ext cx="821197" cy="73241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rPr>
              <a:t>02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8" name="项标题"/>
          <p:cNvSpPr txBox="1"/>
          <p:nvPr>
            <p:custDataLst>
              <p:tags r:id="rId5"/>
            </p:custDataLst>
          </p:nvPr>
        </p:nvSpPr>
        <p:spPr>
          <a:xfrm>
            <a:off x="4561372" y="2913776"/>
            <a:ext cx="2166453" cy="61285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1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项目技术内容</a:t>
            </a:r>
            <a:endParaRPr lang="zh-CN" altLang="en-US" sz="221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序号"/>
          <p:cNvSpPr txBox="1"/>
          <p:nvPr>
            <p:custDataLst>
              <p:tags r:id="rId6"/>
            </p:custDataLst>
          </p:nvPr>
        </p:nvSpPr>
        <p:spPr>
          <a:xfrm>
            <a:off x="362857" y="3821546"/>
            <a:ext cx="821197" cy="73241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rPr>
              <a:t>03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10" name="项标题"/>
          <p:cNvSpPr txBox="1"/>
          <p:nvPr>
            <p:custDataLst>
              <p:tags r:id="rId7"/>
            </p:custDataLst>
          </p:nvPr>
        </p:nvSpPr>
        <p:spPr>
          <a:xfrm>
            <a:off x="1239520" y="3881120"/>
            <a:ext cx="2339340" cy="612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zh-CN" altLang="en-US" sz="300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基础条件及优势</a:t>
            </a:r>
            <a:endParaRPr lang="zh-CN" altLang="en-US" sz="300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序号"/>
          <p:cNvSpPr txBox="1"/>
          <p:nvPr>
            <p:custDataLst>
              <p:tags r:id="rId8"/>
            </p:custDataLst>
          </p:nvPr>
        </p:nvSpPr>
        <p:spPr>
          <a:xfrm>
            <a:off x="3620003" y="3821546"/>
            <a:ext cx="821197" cy="73241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rPr>
              <a:t>04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31" name="序号"/>
          <p:cNvSpPr txBox="1"/>
          <p:nvPr>
            <p:custDataLst>
              <p:tags r:id="rId9"/>
            </p:custDataLst>
          </p:nvPr>
        </p:nvSpPr>
        <p:spPr>
          <a:xfrm>
            <a:off x="362857" y="4788424"/>
            <a:ext cx="821197" cy="73241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algn="r">
              <a:lnSpc>
                <a:spcPct val="114000"/>
              </a:lnSpc>
              <a:defRPr sz="4500">
                <a:solidFill>
                  <a:schemeClr val="lt1"/>
                </a:solidFill>
                <a:latin typeface="Arial" panose="020B0604020202020204" pitchFamily="34" charset="0"/>
                <a:ea typeface="汉仪粗简黑简" panose="00020600040101010101" charset="-122"/>
              </a:defRPr>
            </a:lvl1pPr>
          </a:lstStyle>
          <a:p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</a:rPr>
              <a:t>05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32" name="项标题"/>
          <p:cNvSpPr txBox="1"/>
          <p:nvPr>
            <p:custDataLst>
              <p:tags r:id="rId10"/>
            </p:custDataLst>
          </p:nvPr>
        </p:nvSpPr>
        <p:spPr>
          <a:xfrm>
            <a:off x="4561840" y="3821430"/>
            <a:ext cx="2286000" cy="612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1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预期目标及前景</a:t>
            </a:r>
            <a:endParaRPr lang="zh-CN" altLang="en-US" sz="221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项标题"/>
          <p:cNvSpPr txBox="1"/>
          <p:nvPr>
            <p:custDataLst>
              <p:tags r:id="rId11"/>
            </p:custDataLst>
          </p:nvPr>
        </p:nvSpPr>
        <p:spPr>
          <a:xfrm>
            <a:off x="1305560" y="4787900"/>
            <a:ext cx="2314575" cy="612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210" b="1" spc="300" dirty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风险防控及预算</a:t>
            </a:r>
            <a:endParaRPr lang="zh-CN" altLang="en-US" sz="2210" b="1" spc="300" dirty="0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9A0000"/>
                </a:solidFill>
              </a:rPr>
              <a:t>01 </a:t>
            </a:r>
            <a:r>
              <a:rPr lang="zh-CN" altLang="en-US" dirty="0">
                <a:solidFill>
                  <a:srgbClr val="9A0000"/>
                </a:solidFill>
              </a:rPr>
              <a:t>项目背景和意义</a:t>
            </a:r>
            <a:endParaRPr lang="zh-CN" altLang="en-US" dirty="0">
              <a:solidFill>
                <a:srgbClr val="9A0000"/>
              </a:solidFill>
            </a:endParaRPr>
          </a:p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9A0000"/>
                </a:solidFill>
              </a:rPr>
              <a:t> </a:t>
            </a:r>
            <a:r>
              <a:rPr lang="en-US" altLang="zh-CN" dirty="0">
                <a:solidFill>
                  <a:srgbClr val="9A0000"/>
                </a:solidFill>
              </a:rPr>
              <a:t>             </a:t>
            </a:r>
            <a:r>
              <a:rPr lang="en-US" altLang="zh-CN" sz="2000" dirty="0">
                <a:solidFill>
                  <a:srgbClr val="9A0000"/>
                </a:solidFill>
              </a:rPr>
              <a:t> 1.1</a:t>
            </a:r>
            <a:r>
              <a:rPr lang="zh-CN" altLang="en-US" sz="2000" dirty="0">
                <a:solidFill>
                  <a:srgbClr val="9A0000"/>
                </a:solidFill>
              </a:rPr>
              <a:t>项目重要性</a:t>
            </a:r>
            <a:endParaRPr lang="zh-CN" altLang="en-US" sz="2000" dirty="0">
              <a:solidFill>
                <a:srgbClr val="9A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4560" y="1449070"/>
            <a:ext cx="10608945" cy="12319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noAutofit/>
          </a:bodyPr>
          <a:lstStyle/>
          <a:p>
            <a:pPr marL="342900" indent="-342900">
              <a:lnSpc>
                <a:spcPct val="150000"/>
              </a:lnSpc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“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十五五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”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规划已明确将增材制造</a:t>
            </a:r>
            <a:r>
              <a:rPr lang="zh-CN" sz="2000" b="1" dirty="0">
                <a:latin typeface="Arial" panose="020B0604020202020204" pitchFamily="34" charset="0"/>
                <a:ea typeface="微软雅黑" panose="020B0503020204020204" charset="-122"/>
              </a:rPr>
              <a:t>列为重点领域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。</a:t>
            </a:r>
            <a:endParaRPr lang="en-US" altLang="zh-CN" sz="2000" b="1" spc="5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77890" y="2775585"/>
            <a:ext cx="5080000" cy="3507740"/>
          </a:xfrm>
          <a:prstGeom prst="rect">
            <a:avLst/>
          </a:prstGeom>
        </p:spPr>
        <p:txBody>
          <a:bodyPr>
            <a:spAutoFit/>
          </a:bodyPr>
          <a:p>
            <a:pPr marL="0" indent="0" algn="l">
              <a:spcBef>
                <a:spcPct val="0"/>
              </a:spcBef>
              <a:spcAft>
                <a:spcPts val="12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关于加快推进智能制造装备产业发展的意见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（湖南省经济和信息化委员会发布）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>
              <a:spcBef>
                <a:spcPts val="60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体现条款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内容：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5250" lvl="1" indent="0" algn="l">
              <a:spcBef>
                <a:spcPts val="600"/>
              </a:spcBef>
              <a:spcAft>
                <a:spcPts val="600"/>
              </a:spcAft>
              <a:buFont typeface="Arial" panose="020B0604020202020204"/>
              <a:buChar char="◦"/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第（五）条“培育一批骨干企业”：明确提出要大力培育发展具有竞争实力的增材制造（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3D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打印）等智能制造装备主机生产骨干企业。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5250" lvl="1" indent="0" algn="l">
              <a:spcBef>
                <a:spcPct val="0"/>
              </a:spcBef>
              <a:spcAft>
                <a:spcPts val="600"/>
              </a:spcAft>
              <a:buFont typeface="Arial" panose="020B0604020202020204"/>
              <a:buChar char="◦"/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第（六）条“加快产业园区建设”：提出以长株潭城市群为核心，创建一批省级增材制造（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3D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打印）产业示范园区（基地）。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95250" lvl="1" indent="0" algn="l"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◦"/>
            </a:pP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第（十一）条“大力推进应用示范”：重点选择在工程机械、汽车制造等重点领域推广应用增材制造（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3D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</a:rPr>
              <a:t>打印）等智能制造装备。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9A0000"/>
                </a:solidFill>
              </a:rPr>
              <a:t>01</a:t>
            </a:r>
            <a:r>
              <a:rPr lang="zh-CN" altLang="en-US" dirty="0">
                <a:solidFill>
                  <a:srgbClr val="9A0000"/>
                </a:solidFill>
              </a:rPr>
              <a:t>项目背景和意义</a:t>
            </a:r>
            <a:r>
              <a:rPr lang="en-US" altLang="zh-CN" dirty="0">
                <a:solidFill>
                  <a:srgbClr val="9A0000"/>
                </a:solidFill>
              </a:rPr>
              <a:t>——</a:t>
            </a:r>
            <a:r>
              <a:rPr lang="zh-CN" altLang="en-US" dirty="0">
                <a:solidFill>
                  <a:srgbClr val="9A0000"/>
                </a:solidFill>
              </a:rPr>
              <a:t>重要性</a:t>
            </a:r>
            <a:endParaRPr lang="zh-CN" altLang="en-US" dirty="0">
              <a:solidFill>
                <a:srgbClr val="9A0000"/>
              </a:solidFill>
            </a:endParaRPr>
          </a:p>
        </p:txBody>
      </p:sp>
      <p:sp>
        <p:nvSpPr>
          <p:cNvPr id="3" name="直接连接符 2"/>
          <p:cNvSpPr>
            <a:spLocks noChangeShapeType="1"/>
          </p:cNvSpPr>
          <p:nvPr/>
        </p:nvSpPr>
        <p:spPr bwMode="auto">
          <a:xfrm>
            <a:off x="1018540" y="2604770"/>
            <a:ext cx="635" cy="2988310"/>
          </a:xfrm>
          <a:prstGeom prst="line">
            <a:avLst/>
          </a:prstGeom>
          <a:noFill/>
          <a:ln w="28575" cap="flat" cmpd="sng">
            <a:solidFill>
              <a:srgbClr val="9A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40460" y="2978785"/>
            <a:ext cx="3417570" cy="283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国内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90% 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以上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金属增材制造控制系统依赖进口，存在卡脖子风险；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sym typeface="Noto Sans SC" panose="020B0200000000000000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德国 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Scanlab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 RTC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系列板卡占据绝对主导地位；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sym typeface="Noto Sans SC" panose="020B0200000000000000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国产控制系统主要在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低精度、小设备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领域；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1312653" y="2518310"/>
            <a:ext cx="2011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5132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高端依赖进口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85132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7" name="直接连接符 2"/>
          <p:cNvSpPr>
            <a:spLocks noChangeShapeType="1"/>
          </p:cNvSpPr>
          <p:nvPr/>
        </p:nvSpPr>
        <p:spPr bwMode="auto">
          <a:xfrm>
            <a:off x="4814625" y="2653881"/>
            <a:ext cx="0" cy="2864101"/>
          </a:xfrm>
          <a:prstGeom prst="line">
            <a:avLst/>
          </a:prstGeom>
          <a:noFill/>
          <a:ln w="28575" cap="flat" cmpd="sng">
            <a:solidFill>
              <a:srgbClr val="9A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5071110" y="2917190"/>
            <a:ext cx="314388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传统方案链路复杂，故障率较一体化高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约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30%</a:t>
            </a:r>
            <a:r>
              <a:rPr lang="zh-CN" altLang="en-US" sz="22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；</a:t>
            </a:r>
            <a:endParaRPr lang="en-US" altLang="zh-CN" sz="2200" dirty="0">
              <a:latin typeface="微软雅黑" panose="020B0503020204020204" charset="-122"/>
              <a:ea typeface="微软雅黑" panose="020B0503020204020204" charset="-122"/>
              <a:sym typeface="Noto Sans SC" panose="020B0200000000000000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整体制造成本高出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20%-40%</a:t>
            </a:r>
            <a:r>
              <a:rPr lang="zh-CN" altLang="en-US" sz="22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；</a:t>
            </a:r>
            <a:endParaRPr lang="en-US" altLang="zh-CN" sz="2200" dirty="0">
              <a:latin typeface="微软雅黑" panose="020B0503020204020204" charset="-122"/>
              <a:ea typeface="微软雅黑" panose="020B0503020204020204" charset="-122"/>
              <a:sym typeface="Noto Sans SC" panose="020B0200000000000000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限制多激光协同、变功率扫描等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高级工艺开发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9" name="矩形 5"/>
          <p:cNvSpPr>
            <a:spLocks noChangeArrowheads="1"/>
          </p:cNvSpPr>
          <p:nvPr/>
        </p:nvSpPr>
        <p:spPr bwMode="auto">
          <a:xfrm>
            <a:off x="5154985" y="2518310"/>
            <a:ext cx="2011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851321"/>
                </a:solidFill>
                <a:latin typeface="微软雅黑" panose="020B0503020204020204" charset="-122"/>
                <a:ea typeface="微软雅黑" panose="020B0503020204020204" charset="-122"/>
              </a:rPr>
              <a:t>控制系统冗余</a:t>
            </a:r>
            <a:endParaRPr lang="zh-CN" altLang="en-US" sz="2400" b="1" dirty="0">
              <a:solidFill>
                <a:srgbClr val="85132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10" name="直接连接符 2"/>
          <p:cNvSpPr>
            <a:spLocks noChangeShapeType="1"/>
          </p:cNvSpPr>
          <p:nvPr/>
        </p:nvSpPr>
        <p:spPr bwMode="auto">
          <a:xfrm>
            <a:off x="8311310" y="2699601"/>
            <a:ext cx="0" cy="2817935"/>
          </a:xfrm>
          <a:prstGeom prst="line">
            <a:avLst/>
          </a:prstGeom>
          <a:noFill/>
          <a:ln w="28575" cap="flat" cmpd="sng">
            <a:solidFill>
              <a:srgbClr val="9A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8471535" y="2917190"/>
            <a:ext cx="2709545" cy="28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百万级三角面模型处理耗时时间长，卡顿、数据失真率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超 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15%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；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  <a:sym typeface="Noto Sans SC" panose="020B0200000000000000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复杂模型突变路径导致激光输出响应滞后，扫描误差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超标准值 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±0.05mm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Noto Sans SC" panose="020B0200000000000000" charset="-122"/>
              </a:rPr>
              <a:t>；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12" name="矩形 5"/>
          <p:cNvSpPr>
            <a:spLocks noChangeArrowheads="1"/>
          </p:cNvSpPr>
          <p:nvPr/>
        </p:nvSpPr>
        <p:spPr bwMode="auto">
          <a:xfrm>
            <a:off x="8610395" y="2518310"/>
            <a:ext cx="23164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851321"/>
                </a:solidFill>
                <a:latin typeface="微软雅黑" panose="020B0503020204020204" charset="-122"/>
                <a:ea typeface="微软雅黑" panose="020B0503020204020204" charset="-122"/>
              </a:rPr>
              <a:t>复杂模型处理难</a:t>
            </a:r>
            <a:endParaRPr lang="zh-CN" altLang="en-US" sz="2400" b="1" dirty="0">
              <a:solidFill>
                <a:srgbClr val="85132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4560" y="995045"/>
            <a:ext cx="10608945" cy="12319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noAutofit/>
          </a:bodyPr>
          <a:lstStyle/>
          <a:p>
            <a:pPr marL="342900" indent="-342900">
              <a:lnSpc>
                <a:spcPct val="150000"/>
              </a:lnSpc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spc="5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金属增材制造的核心部件－增材制造控制系统仍面临核心技术瓶颈</a:t>
            </a:r>
            <a:endParaRPr lang="en-US" altLang="zh-CN" sz="2000" b="1" spc="5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3700" y="317500"/>
            <a:ext cx="381000" cy="381000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20700" y="457200"/>
            <a:ext cx="381000" cy="381000"/>
          </a:xfrm>
          <a:prstGeom prst="roundRect">
            <a:avLst>
              <a:gd name="adj" fmla="val 0"/>
            </a:avLst>
          </a:prstGeom>
          <a:solidFill>
            <a:srgbClr val="9A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889000" y="457200"/>
            <a:ext cx="49657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l">
              <a:defRPr/>
            </a:pPr>
          </a:p>
        </p:txBody>
      </p:sp>
      <p:cxnSp>
        <p:nvCxnSpPr>
          <p:cNvPr id="5" name="Connector 5"/>
          <p:cNvCxnSpPr/>
          <p:nvPr/>
        </p:nvCxnSpPr>
        <p:spPr>
          <a:xfrm rot="-12592">
            <a:off x="5143500" y="838200"/>
            <a:ext cx="69342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11569700" y="6642100"/>
            <a:ext cx="622300" cy="215900"/>
          </a:xfrm>
          <a:prstGeom prst="roundRect">
            <a:avLst>
              <a:gd name="adj" fmla="val 0"/>
            </a:avLst>
          </a:prstGeom>
          <a:solidFill>
            <a:srgbClr val="9A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27100" y="292100"/>
            <a:ext cx="7620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800" b="1" i="0" u="none" strike="noStrike" dirty="0" err="1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项目意义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889000" y="1036955"/>
            <a:ext cx="10604500" cy="1231900"/>
          </a:xfrm>
          <a:prstGeom prst="roundRect">
            <a:avLst>
              <a:gd name="adj" fmla="val 0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90500" tIns="127000" rIns="190500" bIns="127000" rtlCol="0" anchor="ctr" anchorCtr="0"/>
          <a:lstStyle/>
          <a:p>
            <a:pPr marL="342900" indent="-342900">
              <a:lnSpc>
                <a:spcPct val="150000"/>
              </a:lnSpc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en-US" sz="2000" b="1" spc="5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rPr>
              <a:t>本项目的成功落地</a:t>
            </a:r>
            <a:r>
              <a:rPr lang="zh-CN" altLang="en-US" sz="2000" b="1" spc="5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rPr>
              <a:t>，</a:t>
            </a:r>
            <a:r>
              <a:rPr lang="en-US" sz="2000" b="1" spc="5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rPr>
              <a:t>打破国外技术垄断</a:t>
            </a:r>
            <a:r>
              <a:rPr lang="zh-CN" altLang="en-US" sz="2000" b="1" spc="5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，驱动企业、产业、当地经济多维增长，全面激活经济社会价值，打造可持续发展的多方共赢生态。</a:t>
            </a:r>
            <a:endParaRPr lang="zh-CN" altLang="en-US" sz="2000" b="1" spc="5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圆角矩形 51"/>
          <p:cNvSpPr/>
          <p:nvPr/>
        </p:nvSpPr>
        <p:spPr>
          <a:xfrm>
            <a:off x="6956425" y="2550160"/>
            <a:ext cx="4457700" cy="1710871"/>
          </a:xfrm>
          <a:prstGeom prst="roundRect">
            <a:avLst>
              <a:gd name="adj" fmla="val 9368"/>
            </a:avLst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lumMod val="95000"/>
                </a:schemeClr>
              </a:gs>
            </a:gsLst>
            <a:lin ang="21594000" scaled="0"/>
          </a:gra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6956425" y="2391410"/>
            <a:ext cx="2282825" cy="4724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赋能长沙市经济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圆角矩形 51"/>
          <p:cNvSpPr/>
          <p:nvPr/>
        </p:nvSpPr>
        <p:spPr>
          <a:xfrm>
            <a:off x="6956425" y="4711881"/>
            <a:ext cx="4457700" cy="1710871"/>
          </a:xfrm>
          <a:prstGeom prst="roundRect">
            <a:avLst>
              <a:gd name="adj" fmla="val 9368"/>
            </a:avLst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lumMod val="95000"/>
                </a:schemeClr>
              </a:gs>
            </a:gsLst>
            <a:lin ang="21594000" scaled="0"/>
          </a:gra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6956425" y="4542155"/>
            <a:ext cx="2142490" cy="4724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夯实企业护城河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圆角矩形 51"/>
          <p:cNvSpPr/>
          <p:nvPr/>
        </p:nvSpPr>
        <p:spPr>
          <a:xfrm>
            <a:off x="673100" y="2484900"/>
            <a:ext cx="5822950" cy="3880702"/>
          </a:xfrm>
          <a:prstGeom prst="roundRect">
            <a:avLst>
              <a:gd name="adj" fmla="val 4786"/>
            </a:avLst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lumMod val="95000"/>
                </a:schemeClr>
              </a:gs>
            </a:gsLst>
            <a:lin ang="21594000" scaled="0"/>
          </a:gra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673100" y="2366010"/>
            <a:ext cx="2040890" cy="4724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引领产业升级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0" name="AutoShape 12"/>
          <p:cNvSpPr/>
          <p:nvPr/>
        </p:nvSpPr>
        <p:spPr>
          <a:xfrm>
            <a:off x="7108825" y="2743074"/>
            <a:ext cx="4114800" cy="1441758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190500" rIns="127000" bIns="127000" rtlCol="0" anchor="t" anchorCtr="0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打造中部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3D 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</a:t>
            </a:r>
            <a:r>
              <a:rPr lang="zh-CN" altLang="zh-CN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产业高地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推动传统制造转型升级，培育新的</a:t>
            </a:r>
            <a:r>
              <a:rPr lang="zh-CN" altLang="zh-CN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经济增长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</a:t>
            </a:r>
            <a:endParaRPr lang="zh-CN" altLang="zh-CN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1" name="AutoShape 12"/>
          <p:cNvSpPr/>
          <p:nvPr/>
        </p:nvSpPr>
        <p:spPr>
          <a:xfrm>
            <a:off x="7108825" y="4924261"/>
            <a:ext cx="4114800" cy="1441758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190500" rIns="127000" bIns="127000" rtlCol="0" anchor="t" anchorCtr="0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跃升为金属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3D </a:t>
            </a: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打印控制系统</a:t>
            </a:r>
            <a:r>
              <a:rPr lang="zh-CN" altLang="zh-CN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国产领军企业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构建</a:t>
            </a:r>
            <a:r>
              <a:rPr lang="zh-CN" altLang="zh-CN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自主可控核心产品体系</a:t>
            </a:r>
            <a:endParaRPr lang="zh-CN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4" name="AutoShape 12"/>
          <p:cNvSpPr/>
          <p:nvPr/>
        </p:nvSpPr>
        <p:spPr>
          <a:xfrm>
            <a:off x="927100" y="2774024"/>
            <a:ext cx="5480050" cy="3287686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190500" rIns="127000" bIns="127000" rtlCol="0" anchor="t" anchorCtr="0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打破国外进口板卡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长期垄断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显著降低高精度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设备成本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提升国产设备核心零部件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自主可控率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推动增材制造全产业链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本土化升级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为中小设备厂商提供高性价比的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国产化替代方案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提升设备厂商在国际市场的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定价与竞争优势</a:t>
            </a:r>
            <a:endParaRPr lang="en-US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为后续工艺优化、功能拓展提供灵活的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软硬件平台支撑</a:t>
            </a:r>
            <a:endParaRPr lang="zh-CN" altLang="zh-CN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52805" y="3810000"/>
          <a:ext cx="10679430" cy="288544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667886"/>
                <a:gridCol w="2721506"/>
                <a:gridCol w="2570005"/>
                <a:gridCol w="3720033"/>
              </a:tblGrid>
              <a:tr h="401320">
                <a:tc gridSpan="4">
                  <a:txBody>
                    <a:bodyPr/>
                    <a:lstStyle/>
                    <a:p>
                      <a:pPr indent="0" algn="ctr" fontAlgn="auto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8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主要功能和性能</a:t>
                      </a:r>
                      <a:r>
                        <a:rPr lang="zh-CN" altLang="en-US" sz="1800" u="none" strike="noStrike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关键指标对比</a:t>
                      </a:r>
                      <a:endParaRPr lang="zh-CN" altLang="en-US" sz="1800" u="none" strike="noStrike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 hMerge="1">
                  <a:tcPr marL="101600" marR="101600" marT="101600" marB="101600" anchor="ctr"/>
                </a:tc>
                <a:tc hMerge="1">
                  <a:tcPr marL="101600" marR="101600" marT="101600" marB="101600" anchor="ctr"/>
                </a:tc>
                <a:tc hMerge="1">
                  <a:tcPr marL="101600" marR="101600" marT="101600" marB="101600" anchor="ctr"/>
                </a:tc>
              </a:tr>
              <a:tr h="401320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300" b="1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厂家</a:t>
                      </a:r>
                      <a:endParaRPr lang="zh-CN" altLang="en-US" sz="1300" b="1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b="1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长沙八思量</a:t>
                      </a:r>
                      <a:endParaRPr lang="zh-CN" altLang="en-US" sz="1300" b="1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b="1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西安铂力特</a:t>
                      </a:r>
                      <a:endParaRPr lang="zh-CN" altLang="en-US" sz="1300" b="1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b="1" kern="100" dirty="0">
                          <a:effectLst/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德国</a:t>
                      </a:r>
                      <a:r>
                        <a:rPr lang="en-US" altLang="zh-CN" sz="1300" b="1" kern="100" dirty="0" err="1">
                          <a:effectLst/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Scanlab</a:t>
                      </a:r>
                      <a:endParaRPr lang="en-US" altLang="zh-CN" sz="1300" b="1" kern="100" dirty="0" err="1">
                        <a:effectLst/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</a:tr>
              <a:tr h="401320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功能性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 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轴运动控制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 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轴运动控制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需搭配</a:t>
                      </a: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PLC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进行轴控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</a:tr>
              <a:tr h="401320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可靠性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14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24h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持续运行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14</a:t>
                      </a:r>
                      <a:r>
                        <a:rPr lang="zh-CN" altLang="en-US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24h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持续运行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14</a:t>
                      </a:r>
                      <a:r>
                        <a:rPr lang="zh-CN" altLang="en-US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24h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持续运行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</a:tr>
              <a:tr h="401320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性能率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轨迹规划偏差≤</a:t>
                      </a: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±0.005mm</a:t>
                      </a:r>
                      <a:endParaRPr lang="en-US" altLang="zh-CN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轨迹规划偏差≤</a:t>
                      </a: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±0.008mm</a:t>
                      </a:r>
                      <a:endParaRPr lang="en-US" altLang="zh-CN" sz="1300" kern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轨迹规划偏差≤</a:t>
                      </a: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±0.005mm</a:t>
                      </a:r>
                      <a:endParaRPr lang="en-US" altLang="zh-CN" sz="1300" kern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</a:tr>
              <a:tr h="401320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安全性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故障预警准确率≥</a:t>
                      </a: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95%</a:t>
                      </a:r>
                      <a:endParaRPr lang="en-US" altLang="zh-CN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故障预警</a:t>
                      </a:r>
                      <a:r>
                        <a:rPr lang="zh-CN" altLang="en-US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准确率≥</a:t>
                      </a: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95%</a:t>
                      </a:r>
                      <a:endParaRPr lang="en-US" altLang="zh-CN" sz="1300" kern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故障预警</a:t>
                      </a:r>
                      <a:r>
                        <a:rPr lang="zh-CN" altLang="en-US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准确率≥</a:t>
                      </a:r>
                      <a:r>
                        <a:rPr lang="en-US" altLang="zh-CN" sz="1300" kern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95%</a:t>
                      </a:r>
                      <a:endParaRPr lang="en-US" altLang="zh-CN" sz="1300" kern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</a:tr>
              <a:tr h="401320"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兼容性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兼容市面上</a:t>
                      </a:r>
                      <a:r>
                        <a:rPr lang="en-US" altLang="zh-CN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95%</a:t>
                      </a:r>
                      <a:r>
                        <a:rPr lang="zh-CN" altLang="en-US" sz="13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设备</a:t>
                      </a:r>
                      <a:endParaRPr lang="zh-CN" altLang="en-US" sz="13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3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基本不兼容市面其他设备</a:t>
                      </a:r>
                      <a:endParaRPr kumimoji="0" lang="zh-CN" altLang="en-US" sz="13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marR="0" lvl="0" indent="0" algn="ctr" defTabSz="914400" rtl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kern="1200" noProof="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兼容市面上</a:t>
                      </a:r>
                      <a:r>
                        <a:rPr lang="en-US" altLang="zh-CN" sz="1300" kern="1200" noProof="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95%</a:t>
                      </a:r>
                      <a:r>
                        <a:rPr lang="zh-CN" altLang="en-US" sz="1300" kern="1200" noProof="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设备</a:t>
                      </a:r>
                      <a:endParaRPr lang="zh-CN" altLang="en-US" sz="1300" kern="1200" noProof="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101600" marR="101600" marT="101600" marB="101600" anchor="ctr"/>
                </a:tc>
              </a:tr>
            </a:tbl>
          </a:graphicData>
        </a:graphic>
      </p:graphicFrame>
      <p:sp>
        <p:nvSpPr>
          <p:cNvPr id="5" name="AutoShape 9"/>
          <p:cNvSpPr/>
          <p:nvPr/>
        </p:nvSpPr>
        <p:spPr>
          <a:xfrm>
            <a:off x="927100" y="292100"/>
            <a:ext cx="7620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国内外现状</a:t>
            </a:r>
            <a:endParaRPr lang="en-US" sz="1100" dirty="0"/>
          </a:p>
        </p:txBody>
      </p:sp>
      <p:sp>
        <p:nvSpPr>
          <p:cNvPr id="6" name="文本框 17"/>
          <p:cNvSpPr txBox="1"/>
          <p:nvPr/>
        </p:nvSpPr>
        <p:spPr>
          <a:xfrm>
            <a:off x="881105" y="1841440"/>
            <a:ext cx="1794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德国</a:t>
            </a:r>
            <a:r>
              <a:rPr lang="en-US" altLang="zh-CN" sz="2000" b="1" dirty="0" err="1">
                <a:latin typeface="微软雅黑" panose="020B0503020204020204" charset="-122"/>
                <a:ea typeface="微软雅黑" panose="020B0503020204020204" charset="-122"/>
              </a:rPr>
              <a:t>Scanlab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17"/>
          <p:cNvSpPr txBox="1"/>
          <p:nvPr/>
        </p:nvSpPr>
        <p:spPr>
          <a:xfrm>
            <a:off x="780860" y="3303420"/>
            <a:ext cx="1794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西安铂力特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r="57189"/>
          <a:stretch>
            <a:fillRect/>
          </a:stretch>
        </p:blipFill>
        <p:spPr>
          <a:xfrm>
            <a:off x="1220294" y="2487595"/>
            <a:ext cx="916041" cy="8158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867" y="991080"/>
            <a:ext cx="843993" cy="850535"/>
          </a:xfrm>
          <a:prstGeom prst="rect">
            <a:avLst/>
          </a:prstGeom>
        </p:spPr>
      </p:pic>
      <p:pic>
        <p:nvPicPr>
          <p:cNvPr id="1036" name="Picture 12" descr="RTC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0" b="30600"/>
          <a:stretch>
            <a:fillRect/>
          </a:stretch>
        </p:blipFill>
        <p:spPr bwMode="auto">
          <a:xfrm>
            <a:off x="3096778" y="1362312"/>
            <a:ext cx="1833050" cy="85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rcRect t="11785" b="17157"/>
          <a:stretch>
            <a:fillRect/>
          </a:stretch>
        </p:blipFill>
        <p:spPr>
          <a:xfrm>
            <a:off x="5458998" y="1362312"/>
            <a:ext cx="1110310" cy="85338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3474" y="1308100"/>
            <a:ext cx="1218671" cy="933450"/>
          </a:xfrm>
          <a:prstGeom prst="rect">
            <a:avLst/>
          </a:prstGeom>
        </p:spPr>
      </p:pic>
      <p:sp>
        <p:nvSpPr>
          <p:cNvPr id="26" name="TextBox 38"/>
          <p:cNvSpPr txBox="1"/>
          <p:nvPr/>
        </p:nvSpPr>
        <p:spPr>
          <a:xfrm>
            <a:off x="8967862" y="892601"/>
            <a:ext cx="3010896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u="none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进口控制卡缺点：</a:t>
            </a:r>
            <a:endParaRPr lang="en-US" altLang="zh-CN" sz="2400" b="1" u="none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成本高，价格贵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存在卡脖子风险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需搭配</a:t>
            </a:r>
            <a:r>
              <a:rPr lang="en-US" altLang="zh-CN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PLC</a:t>
            </a: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控制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TextBox 38"/>
          <p:cNvSpPr txBox="1"/>
          <p:nvPr/>
        </p:nvSpPr>
        <p:spPr>
          <a:xfrm>
            <a:off x="8958580" y="2402840"/>
            <a:ext cx="24028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u="none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国产控制卡缺点：</a:t>
            </a:r>
            <a:endParaRPr lang="en-US" altLang="zh-CN" sz="2400" b="1" u="none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精度较低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基本不兼容市面其他设备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rcRect b="5282"/>
          <a:stretch>
            <a:fillRect/>
          </a:stretch>
        </p:blipFill>
        <p:spPr>
          <a:xfrm>
            <a:off x="3087253" y="2725999"/>
            <a:ext cx="1155221" cy="8905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1504" y="2725999"/>
            <a:ext cx="1602262" cy="893850"/>
          </a:xfrm>
          <a:prstGeom prst="rect">
            <a:avLst/>
          </a:prstGeom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12401"/>
          <a:stretch>
            <a:fillRect/>
          </a:stretch>
        </p:blipFill>
        <p:spPr bwMode="auto">
          <a:xfrm>
            <a:off x="6471378" y="2529180"/>
            <a:ext cx="2579590" cy="117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731455" y="3522361"/>
            <a:ext cx="1833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</a:rPr>
              <a:t>铂力特自研板卡</a:t>
            </a:r>
            <a:endParaRPr lang="zh-CN" altLang="en-US" sz="1400" b="1" dirty="0">
              <a:solidFill>
                <a:srgbClr val="9A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3700" y="317500"/>
            <a:ext cx="381000" cy="381000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20700" y="457200"/>
            <a:ext cx="381000" cy="381000"/>
          </a:xfrm>
          <a:prstGeom prst="roundRect">
            <a:avLst>
              <a:gd name="adj" fmla="val 0"/>
            </a:avLst>
          </a:prstGeom>
          <a:solidFill>
            <a:srgbClr val="9A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889000" y="457200"/>
            <a:ext cx="49657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l">
              <a:defRPr/>
            </a:pPr>
          </a:p>
        </p:txBody>
      </p:sp>
      <p:cxnSp>
        <p:nvCxnSpPr>
          <p:cNvPr id="5" name="Connector 5"/>
          <p:cNvCxnSpPr/>
          <p:nvPr/>
        </p:nvCxnSpPr>
        <p:spPr>
          <a:xfrm rot="-12592">
            <a:off x="5143500" y="838200"/>
            <a:ext cx="69342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27100" y="292100"/>
            <a:ext cx="7620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项目前景</a:t>
            </a:r>
            <a:endParaRPr lang="en-US" sz="1100" dirty="0"/>
          </a:p>
        </p:txBody>
      </p:sp>
      <p:graphicFrame>
        <p:nvGraphicFramePr>
          <p:cNvPr id="21" name="Table 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051560" y="4481830"/>
          <a:ext cx="10911840" cy="184277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22500"/>
                <a:gridCol w="8689340"/>
              </a:tblGrid>
              <a:tr h="184277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2000" b="1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市场与产业前景</a:t>
                      </a:r>
                      <a:endParaRPr lang="zh-CN" altLang="en-US" sz="2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按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2030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年国内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3D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打印规模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630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亿元预测，其中金属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3D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打印占比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49.5%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，核心控制部件占主机设备成本约</a:t>
                      </a:r>
                      <a:r>
                        <a:rPr lang="en-US" altLang="zh-CN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5%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，对应市场空间</a:t>
                      </a:r>
                      <a:r>
                        <a:rPr lang="zh-CN" altLang="en-US" sz="20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超 </a:t>
                      </a:r>
                      <a:r>
                        <a:rPr lang="en-US" altLang="zh-CN" sz="20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zh-CN" altLang="en-US" sz="20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亿元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。 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0" y="1083945"/>
            <a:ext cx="12192000" cy="32537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51224" y="1476222"/>
            <a:ext cx="18981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r>
              <a:rPr lang="zh-CN" altLang="en-US" sz="28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市场情况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653143" y="2816679"/>
            <a:ext cx="5297713" cy="44087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Arial" panose="020B0604020202020204" pitchFamily="34" charset="0"/>
                <a:ea typeface="微软雅黑" panose="020B0503020204020204" charset="-122"/>
              </a:rPr>
              <a:t>趋势方向：政策赋能、市场扩容、增速上扬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40019" y="1173083"/>
            <a:ext cx="1898151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预计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2030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年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全球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打印市场规模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40020" y="1740859"/>
            <a:ext cx="1898150" cy="66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302</a:t>
            </a:r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亿美元</a:t>
            </a:r>
            <a:endParaRPr lang="en-US" altLang="zh-CN" sz="28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51824" y="1173083"/>
            <a:ext cx="1898151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预计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2030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年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中国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打印市场规模</a:t>
            </a:r>
            <a:endParaRPr lang="en-US" altLang="zh-CN" sz="14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16095" y="1733550"/>
            <a:ext cx="2116455" cy="12331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630</a:t>
            </a:r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亿</a:t>
            </a:r>
            <a:r>
              <a:rPr lang="zh-CN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（人民币）</a:t>
            </a:r>
            <a:endParaRPr lang="zh-CN" altLang="en-US" sz="1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40019" y="2420551"/>
            <a:ext cx="37559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数据来源：</a:t>
            </a:r>
            <a:r>
              <a:rPr lang="en-US" altLang="zh-CN" sz="1200" b="1" kern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Protolabs</a:t>
            </a:r>
            <a:r>
              <a:rPr lang="zh-CN" altLang="zh-CN" sz="1200" b="1" kern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趋势报告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53143" y="2518524"/>
            <a:ext cx="1347107" cy="0"/>
          </a:xfrm>
          <a:prstGeom prst="line">
            <a:avLst/>
          </a:prstGeom>
          <a:ln w="38100">
            <a:solidFill>
              <a:srgbClr val="C00000"/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8" name="图表 17"/>
          <p:cNvGraphicFramePr/>
          <p:nvPr/>
        </p:nvGraphicFramePr>
        <p:xfrm>
          <a:off x="6259738" y="1155137"/>
          <a:ext cx="3348720" cy="181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6432502" y="1185651"/>
            <a:ext cx="17125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打印市场规模</a:t>
            </a:r>
            <a:endParaRPr lang="en-US" altLang="zh-CN" sz="12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32502" y="3030087"/>
            <a:ext cx="36527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市场规模复合年增长率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：</a:t>
            </a:r>
            <a:r>
              <a:rPr lang="zh-CN" altLang="en-US" sz="1400" b="1" dirty="0">
                <a:solidFill>
                  <a:srgbClr val="BD031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约为</a:t>
            </a:r>
            <a:r>
              <a:rPr lang="en-US" altLang="zh-CN" sz="1400" b="1" dirty="0">
                <a:solidFill>
                  <a:srgbClr val="BD031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21%</a:t>
            </a:r>
            <a:endParaRPr lang="zh-CN" altLang="en-US" sz="1400" b="1" dirty="0">
              <a:solidFill>
                <a:srgbClr val="BD031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23" name="图表 22"/>
          <p:cNvGraphicFramePr/>
          <p:nvPr/>
        </p:nvGraphicFramePr>
        <p:xfrm>
          <a:off x="9718221" y="1185651"/>
          <a:ext cx="2359492" cy="180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9334227" y="3044603"/>
            <a:ext cx="28577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14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中国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zh-CN" sz="14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</a:t>
            </a:r>
            <a:r>
              <a:rPr lang="zh-CN" altLang="en-US" sz="14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不同工艺</a:t>
            </a:r>
            <a:r>
              <a:rPr lang="zh-CN" altLang="zh-CN" sz="14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产值占比</a:t>
            </a:r>
            <a:endParaRPr lang="zh-CN" altLang="en-US" sz="14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zh-CN" altLang="en-US" dirty="0"/>
              <a:t>项目研究内容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743183" y="1032572"/>
            <a:ext cx="10789052" cy="188461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主要研究内容：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聚焦集成式多工艺协同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3D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打印智能控制系统关键技术研究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全面国产化替代：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突破海外垄断核心技术壁垒，实现高端激光与增材板块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100%核心技术国产化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一体化架构创新：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创新式设计一体化架构，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系统集成度提升60%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可靠性可提高40%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高性能算法引擎：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研发百万级三角面片并行处理算法，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大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模型加载与处理速度提升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50%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；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ectangle: Rounded Corners 36"/>
          <p:cNvSpPr/>
          <p:nvPr>
            <p:custDataLst>
              <p:tags r:id="rId1"/>
            </p:custDataLst>
          </p:nvPr>
        </p:nvSpPr>
        <p:spPr>
          <a:xfrm>
            <a:off x="6096635" y="3181985"/>
            <a:ext cx="5435600" cy="3187065"/>
          </a:xfrm>
          <a:prstGeom prst="roundRect">
            <a:avLst>
              <a:gd name="adj" fmla="val 7556"/>
            </a:avLst>
          </a:pr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buClr>
                <a:srgbClr val="000000"/>
              </a:buClr>
              <a:buFont typeface="Arial" panose="020B0604020202020204"/>
            </a:pPr>
            <a:endParaRPr lang="zh-CN" altLang="en-US" sz="140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Rectangle: Rounded Corners 36"/>
          <p:cNvSpPr/>
          <p:nvPr>
            <p:custDataLst>
              <p:tags r:id="rId2"/>
            </p:custDataLst>
          </p:nvPr>
        </p:nvSpPr>
        <p:spPr>
          <a:xfrm>
            <a:off x="852805" y="3182620"/>
            <a:ext cx="4968240" cy="3186430"/>
          </a:xfrm>
          <a:prstGeom prst="roundRect">
            <a:avLst>
              <a:gd name="adj" fmla="val 8308"/>
            </a:avLst>
          </a:pr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buClr>
                <a:srgbClr val="000000"/>
              </a:buClr>
              <a:buFont typeface="Arial" panose="020B0604020202020204"/>
            </a:pPr>
            <a:endParaRPr lang="zh-CN" altLang="en-US" sz="140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96315" y="3182620"/>
            <a:ext cx="4680585" cy="2388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3600"/>
              </a:lnSpc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产品定位：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ts val="36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形成一套一体化硬件平台、多轴控制算法及传感器数据反馈的金属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3D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打印控制系统，</a:t>
            </a:r>
            <a:r>
              <a:rPr lang="en-US" altLang="zh-CN" sz="1600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600" b="1" spc="5" dirty="0">
                <a:solidFill>
                  <a:srgbClr val="9A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实现自主可控的</a:t>
            </a:r>
            <a:r>
              <a:rPr lang="en-US" altLang="zh-CN" sz="1600" b="1" spc="5" dirty="0">
                <a:solidFill>
                  <a:srgbClr val="9A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3D</a:t>
            </a:r>
            <a:r>
              <a:rPr lang="zh-CN" altLang="en-US" sz="1600" b="1" spc="5" dirty="0">
                <a:solidFill>
                  <a:srgbClr val="9A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打印控制系统技术达到国内领先、国际先进水平。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0" b="96875" l="4796" r="97123">
                        <a14:foregroundMark x1="34808" y1="9193" x2="11479" y2="6250"/>
                        <a14:foregroundMark x1="11479" y1="6250" x2="8663" y2="7083"/>
                        <a14:foregroundMark x1="4796" y1="6432" x2="6343" y2="49453"/>
                        <a14:foregroundMark x1="19895" y1="18151" x2="71597" y2="10182"/>
                        <a14:foregroundMark x1="71597" y1="10182" x2="91120" y2="12318"/>
                        <a14:foregroundMark x1="91120" y1="12318" x2="86634" y2="46875"/>
                        <a14:foregroundMark x1="86634" y1="46875" x2="86881" y2="23542"/>
                        <a14:foregroundMark x1="86881" y1="23542" x2="89295" y2="45286"/>
                        <a14:foregroundMark x1="89295" y1="45286" x2="79641" y2="63750"/>
                        <a14:foregroundMark x1="79641" y1="63750" x2="87222" y2="84245"/>
                        <a14:foregroundMark x1="87222" y1="84245" x2="65254" y2="94896"/>
                        <a14:foregroundMark x1="65254" y1="94896" x2="9746" y2="94401"/>
                        <a14:foregroundMark x1="9746" y1="94401" x2="2847" y2="73490"/>
                        <a14:foregroundMark x1="2847" y1="73490" x2="40099" y2="88672"/>
                        <a14:foregroundMark x1="40099" y1="88672" x2="68998" y2="89505"/>
                        <a14:foregroundMark x1="68998" y1="89505" x2="89882" y2="54089"/>
                        <a14:foregroundMark x1="89882" y1="54089" x2="93100" y2="55000"/>
                        <a14:foregroundMark x1="4796" y1="2031" x2="9684" y2="88776"/>
                        <a14:foregroundMark x1="9684" y1="88776" x2="28868" y2="96745"/>
                        <a14:foregroundMark x1="28868" y1="96745" x2="77723" y2="98151"/>
                        <a14:foregroundMark x1="77723" y1="98151" x2="94988" y2="87552"/>
                        <a14:foregroundMark x1="94988" y1="87552" x2="91801" y2="17708"/>
                        <a14:foregroundMark x1="91801" y1="17708" x2="74691" y2="6875"/>
                        <a14:foregroundMark x1="74691" y1="6875" x2="4796" y2="7083"/>
                        <a14:foregroundMark x1="5941" y1="7240" x2="13583" y2="71745"/>
                        <a14:foregroundMark x1="13583" y1="71745" x2="10241" y2="89297"/>
                        <a14:foregroundMark x1="10241" y1="89297" x2="67481" y2="96875"/>
                        <a14:foregroundMark x1="67481" y1="96875" x2="90316" y2="96172"/>
                        <a14:foregroundMark x1="90316" y1="96172" x2="91429" y2="16042"/>
                        <a14:foregroundMark x1="91429" y1="16042" x2="57116" y2="6823"/>
                        <a14:foregroundMark x1="57116" y1="6823" x2="22772" y2="6979"/>
                        <a14:foregroundMark x1="22772" y1="6979" x2="30260" y2="37526"/>
                        <a14:foregroundMark x1="30260" y1="37526" x2="60984" y2="42760"/>
                        <a14:foregroundMark x1="60984" y1="42760" x2="54827" y2="60885"/>
                        <a14:foregroundMark x1="54827" y1="60885" x2="72989" y2="70026"/>
                        <a14:foregroundMark x1="72989" y1="70026" x2="48051" y2="88698"/>
                        <a14:foregroundMark x1="48051" y1="88698" x2="21287" y2="92865"/>
                        <a14:foregroundMark x1="21287" y1="92865" x2="68502" y2="92318"/>
                        <a14:foregroundMark x1="82457" y1="18490" x2="62469" y2="21484"/>
                        <a14:foregroundMark x1="62469" y1="21484" x2="70019" y2="53047"/>
                        <a14:foregroundMark x1="70019" y1="53047" x2="41460" y2="82266"/>
                        <a14:foregroundMark x1="41460" y1="82266" x2="9251" y2="94089"/>
                        <a14:foregroundMark x1="9251" y1="94089" x2="49845" y2="96120"/>
                        <a14:foregroundMark x1="49845" y1="96120" x2="77723" y2="95313"/>
                        <a14:foregroundMark x1="77723" y1="95313" x2="97153" y2="95417"/>
                        <a14:foregroundMark x1="5384" y1="97865" x2="90347" y2="95938"/>
                        <a14:foregroundMark x1="90347" y1="95938" x2="92327" y2="96875"/>
                        <a14:foregroundMark x1="71782" y1="40651" x2="85149" y2="46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2000" y="4036060"/>
            <a:ext cx="1681480" cy="1997075"/>
          </a:xfrm>
          <a:prstGeom prst="rect">
            <a:avLst/>
          </a:prstGeom>
          <a:scene3d>
            <a:camera prst="perspectiveRelaxedModerately" fov="0">
              <a:rot lat="0" lon="0" rev="0"/>
            </a:camera>
            <a:lightRig rig="threePt" dir="t"/>
          </a:scene3d>
        </p:spPr>
      </p:pic>
      <p:grpSp>
        <p:nvGrpSpPr>
          <p:cNvPr id="15" name="组合 14"/>
          <p:cNvGrpSpPr/>
          <p:nvPr/>
        </p:nvGrpSpPr>
        <p:grpSpPr>
          <a:xfrm>
            <a:off x="8883650" y="3902075"/>
            <a:ext cx="2398395" cy="2454910"/>
            <a:chOff x="2966403" y="1885496"/>
            <a:chExt cx="3525838" cy="3630612"/>
          </a:xfrm>
          <a:scene3d>
            <a:camera prst="perspectiveHeroicExtremeLeftFacing" fov="0">
              <a:rot lat="0" lon="0" rev="0"/>
            </a:camera>
            <a:lightRig rig="threePt" dir="t"/>
          </a:scene3d>
        </p:grpSpPr>
        <p:pic>
          <p:nvPicPr>
            <p:cNvPr id="16" name="图片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4" r="13425" b="3401"/>
            <a:stretch>
              <a:fillRect/>
            </a:stretch>
          </p:blipFill>
          <p:spPr bwMode="auto">
            <a:xfrm>
              <a:off x="2966403" y="1885496"/>
              <a:ext cx="3525838" cy="3630612"/>
            </a:xfrm>
            <a:prstGeom prst="rect">
              <a:avLst/>
            </a:prstGeom>
            <a:noFill/>
            <a:ln>
              <a:noFill/>
            </a:ln>
            <a:sp3d z="44450"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5537" y="2197897"/>
              <a:ext cx="3169063" cy="2360059"/>
            </a:xfrm>
            <a:prstGeom prst="rect">
              <a:avLst/>
            </a:prstGeom>
            <a:sp3d z="44450"/>
          </p:spPr>
        </p:pic>
      </p:grpSp>
      <p:sp>
        <p:nvSpPr>
          <p:cNvPr id="18" name="文本框 17"/>
          <p:cNvSpPr txBox="1"/>
          <p:nvPr/>
        </p:nvSpPr>
        <p:spPr>
          <a:xfrm>
            <a:off x="6096635" y="3181985"/>
            <a:ext cx="507111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产品形态：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激光控制板卡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控制软件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ts val="3600"/>
              </a:lnSpc>
            </a:pPr>
            <a:endParaRPr lang="en-US" altLang="zh-CN" sz="15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5"/>
          <p:cNvSpPr txBox="1"/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技术创新点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1-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架构创新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355600" y="964479"/>
            <a:ext cx="5316287" cy="582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6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dirty="0">
                <a:solidFill>
                  <a:sysClr val="windowText" lastClr="000000"/>
                </a:solidFill>
              </a:rPr>
              <a:t>传统控制模式</a:t>
            </a:r>
            <a:endParaRPr lang="zh-CN" alt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365520" y="964479"/>
            <a:ext cx="5626455" cy="582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 b="1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新控制模式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30262" y="5397452"/>
            <a:ext cx="11836400" cy="10382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采用“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FPGA+MCU+</a:t>
            </a: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专用驱动接口”一体化架构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实现将控制系统部件从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3-4</a:t>
            </a: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套缩减至</a:t>
            </a: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</a:t>
            </a:r>
            <a:r>
              <a:rPr lang="zh-CN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套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；</a:t>
            </a:r>
            <a:endParaRPr lang="en-US" altLang="zh-C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系统集成度</a:t>
            </a:r>
            <a:r>
              <a:rPr lang="zh-CN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提升</a:t>
            </a: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60%</a:t>
            </a: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，可靠性</a:t>
            </a:r>
            <a:r>
              <a:rPr lang="zh-CN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提升</a:t>
            </a: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40%</a:t>
            </a: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，解决传统方案“部件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复杂</a:t>
            </a:r>
            <a:r>
              <a:rPr lang="zh-CN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、同步性差”的痛点</a:t>
            </a:r>
            <a:endParaRPr lang="zh-CN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35379" y="1683584"/>
            <a:ext cx="3756727" cy="332660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159877" y="1692474"/>
            <a:ext cx="4037740" cy="332660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5"/>
          <p:cNvSpPr txBox="1"/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技术创新点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2-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算法创新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9660" y="1544163"/>
            <a:ext cx="5261914" cy="321990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579660" y="4815939"/>
            <a:ext cx="5261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超大型模型零件（散热器模型）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箭头: 右 12"/>
          <p:cNvSpPr/>
          <p:nvPr/>
        </p:nvSpPr>
        <p:spPr>
          <a:xfrm>
            <a:off x="8841574" y="2933700"/>
            <a:ext cx="848526" cy="609600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右 13"/>
          <p:cNvSpPr/>
          <p:nvPr/>
        </p:nvSpPr>
        <p:spPr>
          <a:xfrm rot="10800000">
            <a:off x="2731134" y="2933700"/>
            <a:ext cx="848526" cy="609600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55600" y="1544163"/>
            <a:ext cx="2375533" cy="582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6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dirty="0">
                <a:solidFill>
                  <a:sysClr val="windowText" lastClr="000000"/>
                </a:solidFill>
              </a:rPr>
              <a:t>传统算法</a:t>
            </a:r>
            <a:endParaRPr lang="zh-CN" alt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690100" y="1544163"/>
            <a:ext cx="2301875" cy="5822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2400" b="1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创新算法</a:t>
            </a:r>
            <a:endParaRPr lang="zh-CN" altLang="en-US" dirty="0"/>
          </a:p>
        </p:txBody>
      </p:sp>
      <p:sp>
        <p:nvSpPr>
          <p:cNvPr id="17" name="TextBox 38"/>
          <p:cNvSpPr txBox="1"/>
          <p:nvPr/>
        </p:nvSpPr>
        <p:spPr>
          <a:xfrm>
            <a:off x="286066" y="2241202"/>
            <a:ext cx="2514600" cy="123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内存需求大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处理时间≥</a:t>
            </a:r>
            <a:r>
              <a:rPr lang="en-US" altLang="zh-CN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12h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TextBox 38"/>
          <p:cNvSpPr txBox="1"/>
          <p:nvPr/>
        </p:nvSpPr>
        <p:spPr>
          <a:xfrm>
            <a:off x="9620568" y="2241202"/>
            <a:ext cx="2514600" cy="18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内存需求小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处理时间优化</a:t>
            </a:r>
            <a:r>
              <a:rPr lang="en-US" altLang="zh-CN" sz="2000" b="1" kern="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50%</a:t>
            </a:r>
            <a:endParaRPr lang="en-US" altLang="zh-CN" sz="2000" b="1" kern="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5357" y="5275358"/>
            <a:ext cx="11501363" cy="135453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000" dirty="0"/>
              <a:t>采用新型低内存适配优化算法，搭载高效大模型文件处理架构，大幅降低硬件内存占用，整体数据处理耗时优化提升 </a:t>
            </a:r>
            <a:r>
              <a:rPr lang="en-US" altLang="zh-CN" sz="2000" dirty="0"/>
              <a:t>50%</a:t>
            </a:r>
            <a:r>
              <a:rPr lang="zh-CN" altLang="en-US" sz="2000" dirty="0"/>
              <a:t>，运行效率显著升级。</a:t>
            </a:r>
            <a:endParaRPr lang="en-US" altLang="zh-CN" sz="2000" dirty="0"/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采用路径平滑与分区变速协同算法，搭配高精度振镜同步控制架构，大幅降低复杂轨迹扫描误差。</a:t>
            </a:r>
            <a:endParaRPr lang="zh-CN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5"/>
          <p:cNvSpPr txBox="1"/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技术创新点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3-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融合控制创新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275715" y="2216150"/>
          <a:ext cx="9705975" cy="26746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38325"/>
                <a:gridCol w="3246755"/>
                <a:gridCol w="4620895"/>
              </a:tblGrid>
              <a:tr h="44577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传统控制技术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新控制技术</a:t>
                      </a:r>
                      <a:endParaRPr lang="zh-CN" altLang="en-US" sz="20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445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响应时间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延迟偏高，毫秒级滞后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瞬时响应，时延大幅缩减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445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反馈调节速度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调节速率慢，动态跟进弱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高速闭环调节，反应灵敏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445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控制精度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误差偏大，精度区间有限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微米级精准把控，误差显著降低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445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故障识别率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识别率较低，影响成型质量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识别率高，保证打印成型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445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成型效果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表面质感一般，瑕疵较多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成型致密均匀，成品品质优异</a:t>
                      </a:r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062355" y="5407660"/>
            <a:ext cx="10204450" cy="8350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2200" dirty="0"/>
              <a:t>可实时采集运行数据并动态参数调节，调控响应更快、控制精度更高，有效提升整体成型品质</a:t>
            </a:r>
            <a:endParaRPr lang="zh-CN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2355" y="1017905"/>
            <a:ext cx="1013269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通过数据驱动的故障预警算法与传感器反馈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–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工艺参数联动的闭环控制逻辑，实现对打印过程的全方位状态评估与动态调控，保障成形质量的一致性与系统运行的稳定性。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3700" y="317500"/>
            <a:ext cx="381000" cy="381000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20700" y="457200"/>
            <a:ext cx="381000" cy="381000"/>
          </a:xfrm>
          <a:prstGeom prst="roundRect">
            <a:avLst>
              <a:gd name="adj" fmla="val 0"/>
            </a:avLst>
          </a:prstGeom>
          <a:solidFill>
            <a:srgbClr val="9A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889000" y="457200"/>
            <a:ext cx="49657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l">
              <a:defRPr/>
            </a:pPr>
          </a:p>
        </p:txBody>
      </p:sp>
      <p:cxnSp>
        <p:nvCxnSpPr>
          <p:cNvPr id="5" name="Connector 5"/>
          <p:cNvCxnSpPr/>
          <p:nvPr/>
        </p:nvCxnSpPr>
        <p:spPr>
          <a:xfrm rot="-12592">
            <a:off x="5143500" y="838200"/>
            <a:ext cx="69342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27100" y="292100"/>
            <a:ext cx="7620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研究重点难点</a:t>
            </a:r>
            <a:endParaRPr lang="en-US" sz="1100" dirty="0"/>
          </a:p>
        </p:txBody>
      </p:sp>
      <p:sp>
        <p:nvSpPr>
          <p:cNvPr id="7" name="矩形 6"/>
          <p:cNvSpPr/>
          <p:nvPr/>
        </p:nvSpPr>
        <p:spPr>
          <a:xfrm>
            <a:off x="393700" y="998107"/>
            <a:ext cx="11670781" cy="460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Arial" panose="020B0604020202020204" pitchFamily="34" charset="0"/>
                <a:ea typeface="微软雅黑" panose="020B0503020204020204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</a:rPr>
              <a:t>、研制金属 </a:t>
            </a:r>
            <a:r>
              <a:rPr lang="en-US" altLang="zh-CN" sz="2400" b="1" dirty="0">
                <a:latin typeface="Arial" panose="020B0604020202020204" pitchFamily="34" charset="0"/>
                <a:ea typeface="微软雅黑" panose="020B0503020204020204" charset="-122"/>
              </a:rPr>
              <a:t>3D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</a:rPr>
              <a:t>打印全国产化智能控制板卡，实现进口板卡全面替代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601345" y="1724025"/>
            <a:ext cx="4208780" cy="296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拟解决的技术难题与共性技术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攻克国产板卡性能短板，实现核心指标国产化替代；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突破进口方案技术壁垒，实现控制协议、核心算法全国产化；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ts val="32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打破进口板卡长期技术垄断，实现核心控制板卡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100%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国产化。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5743575" y="1577340"/>
            <a:ext cx="5800725" cy="3876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开发指标</a:t>
            </a:r>
            <a:endParaRPr lang="en-US" altLang="zh-CN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开发金属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打印全国产化控制板卡：</a:t>
            </a:r>
            <a:endParaRPr lang="en-US" altLang="zh-CN" sz="20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对标德国 </a:t>
            </a:r>
            <a:r>
              <a:rPr lang="en-US" altLang="ja-JP" sz="2000" dirty="0" err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Scanlab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RTC 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系列进口板卡，实现软硬件全面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国产化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替代</a:t>
            </a:r>
            <a:r>
              <a:rPr lang="zh-CN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；</a:t>
            </a:r>
            <a:endParaRPr lang="en-US" altLang="ja-JP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超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14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*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24 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小时连续稳定运行，性能指标达到国际先进水平；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软件自研率 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100%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，摆脱进口私有协议依赖；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实现供应链自主可控，保障核心技术安全。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3700" y="317500"/>
            <a:ext cx="381000" cy="381000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20700" y="457200"/>
            <a:ext cx="381000" cy="381000"/>
          </a:xfrm>
          <a:prstGeom prst="roundRect">
            <a:avLst>
              <a:gd name="adj" fmla="val 0"/>
            </a:avLst>
          </a:prstGeom>
          <a:solidFill>
            <a:srgbClr val="9A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901700" y="431800"/>
            <a:ext cx="49657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l">
              <a:defRPr/>
            </a:pPr>
          </a:p>
        </p:txBody>
      </p:sp>
      <p:cxnSp>
        <p:nvCxnSpPr>
          <p:cNvPr id="5" name="Connector 5"/>
          <p:cNvCxnSpPr/>
          <p:nvPr/>
        </p:nvCxnSpPr>
        <p:spPr>
          <a:xfrm rot="-12592">
            <a:off x="5143500" y="838200"/>
            <a:ext cx="69342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27100" y="292100"/>
            <a:ext cx="7620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研究重点难点</a:t>
            </a:r>
            <a:endParaRPr lang="en-US" sz="1100" dirty="0"/>
          </a:p>
        </p:txBody>
      </p:sp>
      <p:sp>
        <p:nvSpPr>
          <p:cNvPr id="7" name="矩形 6"/>
          <p:cNvSpPr/>
          <p:nvPr/>
        </p:nvSpPr>
        <p:spPr>
          <a:xfrm>
            <a:off x="403979" y="998107"/>
            <a:ext cx="11660502" cy="460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Arial" panose="020B0604020202020204" pitchFamily="34" charset="0"/>
                <a:ea typeface="微软雅黑" panose="020B0503020204020204" charset="-122"/>
              </a:rPr>
              <a:t>2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</a:rPr>
              <a:t>、金属 </a:t>
            </a:r>
            <a:r>
              <a:rPr lang="en-US" altLang="zh-CN" sz="2400" b="1" dirty="0">
                <a:latin typeface="Arial" panose="020B0604020202020204" pitchFamily="34" charset="0"/>
                <a:ea typeface="微软雅黑" panose="020B0503020204020204" charset="-122"/>
              </a:rPr>
              <a:t>3D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</a:rPr>
              <a:t>打印前处理软件大模型流畅处理能力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680204" y="1569776"/>
            <a:ext cx="5763556" cy="2438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拟解决的技术难题与共性技术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超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50G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的超大模型快速导入与解析技术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千万级三角面片的高速切片与并行处理技术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复杂模型无卡顿编辑与路径规划技术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复杂模型路径平滑与分区变速扫描技术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6619240" y="1558290"/>
            <a:ext cx="5067935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开发指标</a:t>
            </a:r>
            <a:endParaRPr lang="en-US" altLang="zh-CN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开发大模型文件处理能力：</a:t>
            </a:r>
            <a:endParaRPr lang="en-US" altLang="zh-CN" sz="20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千万级三角面模型导入、剪辑、切片全程操作流程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超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50G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大模型处理无卡顿、无崩溃，响应延迟≤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3s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大模型路径规划无卡顿，轨迹精度≤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5μm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支持超大尺寸构件模型，处理效率提升≥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60%</a:t>
            </a:r>
            <a:endParaRPr lang="en-US" altLang="zh-CN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967" y="4118699"/>
            <a:ext cx="4622799" cy="23836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3700" y="317500"/>
            <a:ext cx="381000" cy="381000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20700" y="457200"/>
            <a:ext cx="381000" cy="381000"/>
          </a:xfrm>
          <a:prstGeom prst="roundRect">
            <a:avLst>
              <a:gd name="adj" fmla="val 0"/>
            </a:avLst>
          </a:prstGeom>
          <a:solidFill>
            <a:srgbClr val="9A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889000" y="457200"/>
            <a:ext cx="49657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l">
              <a:defRPr/>
            </a:pPr>
          </a:p>
        </p:txBody>
      </p:sp>
      <p:cxnSp>
        <p:nvCxnSpPr>
          <p:cNvPr id="5" name="Connector 5"/>
          <p:cNvCxnSpPr/>
          <p:nvPr/>
        </p:nvCxnSpPr>
        <p:spPr>
          <a:xfrm rot="-12592">
            <a:off x="5143500" y="838200"/>
            <a:ext cx="69342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0000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27100" y="292100"/>
            <a:ext cx="7620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rgbClr val="9A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研究重点难点</a:t>
            </a:r>
            <a:endParaRPr lang="en-US" sz="1100" dirty="0"/>
          </a:p>
        </p:txBody>
      </p:sp>
      <p:sp>
        <p:nvSpPr>
          <p:cNvPr id="7" name="矩形 6"/>
          <p:cNvSpPr/>
          <p:nvPr/>
        </p:nvSpPr>
        <p:spPr>
          <a:xfrm>
            <a:off x="403979" y="998107"/>
            <a:ext cx="11660502" cy="460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en-US" altLang="zh-CN" sz="2400" b="1" dirty="0">
                <a:latin typeface="Arial" panose="020B0604020202020204" pitchFamily="34" charset="0"/>
                <a:ea typeface="微软雅黑" panose="020B0503020204020204" charset="-122"/>
              </a:rPr>
              <a:t>3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</a:rPr>
              <a:t>、金属 </a:t>
            </a:r>
            <a:r>
              <a:rPr lang="en-US" altLang="zh-CN" sz="2400" b="1" dirty="0">
                <a:latin typeface="Arial" panose="020B0604020202020204" pitchFamily="34" charset="0"/>
                <a:ea typeface="微软雅黑" panose="020B0503020204020204" charset="-122"/>
              </a:rPr>
              <a:t>3D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</a:rPr>
              <a:t>打印一体化智能控制系统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403860" y="1560195"/>
            <a:ext cx="5451475" cy="2722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拟解决的技术难题与共性技术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传统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3D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打印分离式控制架构存在协同延迟、精度不足等问题；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多轴运动与激光扫描协同性差、复杂曲面轨迹跟踪精度不足；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传感器数据孤立与工艺调控经验化导致质量波动。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6828790" y="1593215"/>
            <a:ext cx="4658360" cy="3876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开发指标</a:t>
            </a:r>
            <a:endParaRPr lang="en-US" altLang="zh-CN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开发集成式多工艺协同控制硬件：</a:t>
            </a:r>
            <a:endParaRPr lang="en-US" altLang="zh-CN" sz="20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系统集成度提升≥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60%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，连续稳定运行≥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72 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小时</a:t>
            </a:r>
            <a:r>
              <a:rPr lang="zh-CN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；</a:t>
            </a:r>
            <a:endParaRPr lang="en-US" altLang="ja-JP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激光与平台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同步偏差≤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1μs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，轨迹轮廓精度≤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5μm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；</a:t>
            </a:r>
            <a:endParaRPr lang="en-US" altLang="ja-JP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多工艺协同响应延迟≤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500μs</a:t>
            </a:r>
            <a:r>
              <a:rPr lang="ja-JP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，故障预警准确率≥</a:t>
            </a:r>
            <a:r>
              <a:rPr lang="en-US" altLang="ja-JP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95%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。</a:t>
            </a:r>
            <a:endParaRPr lang="zh-CN" altLang="en-US" sz="20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5849" y="4282891"/>
            <a:ext cx="2694716" cy="22201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" y="4283162"/>
            <a:ext cx="1844852" cy="219190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>
            <a:spLocks noGrp="1"/>
          </p:cNvSpPr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方正北魏楷书_GBK" panose="02000000000000000000" charset="-122"/>
                <a:ea typeface="方正北魏楷书_GBK" panose="02000000000000000000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技术路线及实施计划</a:t>
            </a:r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7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618095" y="1039495"/>
          <a:ext cx="4361180" cy="533095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54455"/>
                <a:gridCol w="1833880"/>
                <a:gridCol w="1172845"/>
              </a:tblGrid>
              <a:tr h="43116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投入阶段</a:t>
                      </a:r>
                      <a:endParaRPr lang="zh-CN" altLang="zh-CN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用途说明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i="0" u="none" strike="noStrike" dirty="0">
                          <a:solidFill>
                            <a:schemeClr val="tx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实施周期</a:t>
                      </a:r>
                      <a:endParaRPr lang="zh-CN" altLang="en-US" sz="1400" b="1" i="0" u="none" strike="noStrike" dirty="0">
                        <a:solidFill>
                          <a:schemeClr val="tx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68580" marR="68580" marT="0" marB="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3175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0871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阶段一：需求分析与方案设计</a:t>
                      </a:r>
                      <a:endParaRPr lang="zh-CN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开展需求调研，明确复杂构件打印对控制系统的精度、同步性、工艺兼容性要求。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-2026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 marL="101600" marR="101600" marT="101600" marB="10160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3175">
                      <a:solidFill>
                        <a:schemeClr val="tx1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</a:tr>
              <a:tr h="11131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阶段二：核心模块开发与测试</a:t>
                      </a:r>
                      <a:endParaRPr lang="zh-CN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FPGA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主控板、≥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轴运动驱动接口、多类型传感器（温度、气体浓度）采集模块的研制，开展硬件稳定性测试工作。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-2026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 marL="101600" marR="101600" marT="101600" marB="10160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阶段三：系统集成与工艺验证</a:t>
                      </a:r>
                      <a:endParaRPr lang="zh-CN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完成硬件平台、控制算法、传感器监控系统的集成，形成完整的集成式多工艺协同增材制造智能控制系统原型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-2027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7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 marL="101600" marR="101600" marT="101600" marB="10160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131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阶段四：成果转化与产业化推广</a:t>
                      </a:r>
                      <a:endParaRPr lang="zh-CN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申请核心技术专利、成果实现产业化转化，完成首批产品交付，开展用户培训与技术支持。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8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-2027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年</a:t>
                      </a: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12</a:t>
                      </a:r>
                      <a:r>
                        <a:rPr lang="zh-CN" alt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 marL="101600" marR="101600" marT="101600" marB="101600" anchor="ctr">
                    <a:lnL w="31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1139825"/>
            <a:ext cx="7012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项目</a:t>
            </a:r>
            <a:r>
              <a:rPr lang="zh-CN" altLang="zh-CN" dirty="0">
                <a:solidFill>
                  <a:srgbClr val="9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前期研发基础</a:t>
            </a:r>
            <a:endParaRPr lang="zh-CN" altLang="en-US" dirty="0">
              <a:solidFill>
                <a:srgbClr val="9A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255905" y="1139825"/>
            <a:ext cx="8221345" cy="28244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具有系统产品化和市场化的保障能力</a:t>
            </a:r>
            <a:endParaRPr lang="en-US" altLang="zh-CN" sz="2000" b="1" u="sng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项目单位近年承担多项省级以上科技项目，在复杂激光加工系统开发、多技术融合应用等方面成果显著，，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具备攻克项目关键技术难题、实现技术成果工程化转化的能力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；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公司现在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130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人，其中直接研发人员占比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65%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，核心研发人员涵盖软件算法、激光工程、机械自动化等多学科，形成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完整的研发梯队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；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有完善的研发、测试、生产、市场等配套，可保证研发成果的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产业化落地。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89255" y="4179704"/>
            <a:ext cx="8087997" cy="243141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4800"/>
              </a:lnSpc>
            </a:pPr>
            <a:r>
              <a:rPr lang="zh-CN" altLang="en-US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完成</a:t>
            </a:r>
            <a:r>
              <a:rPr lang="en-US" altLang="zh-CN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3D</a:t>
            </a:r>
            <a:r>
              <a:rPr lang="zh-CN" altLang="en-US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模型的数据处理和路径规划</a:t>
            </a:r>
            <a:endParaRPr lang="en-US" altLang="zh-CN" sz="2000" b="1" u="sng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已经完成了基于3D模型的承力支柱建模、模型数据切片、切分数据的加工路径规划等基础工作</a:t>
            </a:r>
            <a:endParaRPr lang="zh-CN" altLang="en-US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ts val="35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已有包含</a:t>
            </a:r>
            <a:r>
              <a:rPr lang="zh-CN" altLang="en-US" sz="1600" b="1" dirty="0">
                <a:solidFill>
                  <a:srgbClr val="BD031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大族激光等试点客户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，在模型数据切片和生产工艺等方面进行测试。</a:t>
            </a:r>
            <a:endParaRPr lang="zh-CN" altLang="en-US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" name="灯片编号占位符 4"/>
          <p:cNvSpPr txBox="1"/>
          <p:nvPr/>
        </p:nvSpPr>
        <p:spPr>
          <a:xfrm>
            <a:off x="8610600" y="63624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Times New Roman" panose="02020603050405020304" pitchFamily="18" charset="0"/>
              </a:rPr>
            </a:fld>
            <a:endParaRPr lang="zh-CN" altLang="en-US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8143" r="8378"/>
          <a:stretch>
            <a:fillRect/>
          </a:stretch>
        </p:blipFill>
        <p:spPr>
          <a:xfrm>
            <a:off x="8610600" y="4179704"/>
            <a:ext cx="1614055" cy="243141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003" y="4179703"/>
            <a:ext cx="1596171" cy="24314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455" y="1386523"/>
            <a:ext cx="3215640" cy="21837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/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9A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项目</a:t>
            </a:r>
            <a:r>
              <a:rPr lang="zh-CN" altLang="zh-CN" sz="2800" b="1" dirty="0">
                <a:solidFill>
                  <a:srgbClr val="9A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前期研发基础</a:t>
            </a:r>
            <a:endParaRPr lang="zh-CN" altLang="en-US" sz="2800" b="1" dirty="0">
              <a:solidFill>
                <a:srgbClr val="9A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255905" y="1139825"/>
            <a:ext cx="8221347" cy="24314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具有成熟的激光控制卡和控制系统</a:t>
            </a:r>
            <a:endParaRPr lang="en-US" altLang="zh-CN" sz="2000" b="1" u="sng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申报单位在激光器和振镜控制的核心算法、系统架构、数据处理等关键领域已经完成了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系统框架的搭建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，铺粉运动轴控制验证等；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针对运动轴的控制，申请了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《基于FPGA的同步控制方法、系统、设备及可读存储介质》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等发明专利。累计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已获授权的专利</a:t>
            </a:r>
            <a:r>
              <a:rPr lang="en-US" altLang="zh-CN" sz="1600" b="1" dirty="0">
                <a:solidFill>
                  <a:srgbClr val="BD0310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18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件，软著</a:t>
            </a:r>
            <a:r>
              <a:rPr lang="en-US" altLang="zh-CN" sz="1600" b="1" dirty="0">
                <a:solidFill>
                  <a:srgbClr val="BD0310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63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件。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255905" y="3797935"/>
            <a:ext cx="8221347" cy="24314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联合高校和科研机构产学研合作</a:t>
            </a:r>
            <a:endParaRPr lang="en-US" altLang="zh-CN" sz="2000" b="1" u="sng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申报单位与中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国科学院西安光学精密机械研究所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、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中南大学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等多家单位展开了深度合作。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合作单位基于各自在科研创新与产业应用领域的优势，将合作重点聚焦于光路设计优化、系统集成、智能控制及智能制造、复合新材料应用等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核心技术的联合攻关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。</a:t>
            </a:r>
            <a:endParaRPr lang="zh-CN" altLang="en-US" sz="1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9870" y="3853815"/>
            <a:ext cx="2369820" cy="23298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9650" y="1233170"/>
            <a:ext cx="3221355" cy="2266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>
            <a:spLocks noGrp="1"/>
          </p:cNvSpPr>
          <p:nvPr/>
        </p:nvSpPr>
        <p:spPr>
          <a:xfrm>
            <a:off x="924560" y="292735"/>
            <a:ext cx="6134735" cy="620395"/>
          </a:xfrm>
          <a:prstGeom prst="rect">
            <a:avLst/>
          </a:prstGeom>
        </p:spPr>
        <p:txBody>
          <a:bodyPr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方正北魏楷书_GBK" panose="02000000000000000000" charset="-122"/>
                <a:ea typeface="方正北魏楷书_GBK" panose="02000000000000000000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项目团队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--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项目负责人兼首席专家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41470" y="1198245"/>
            <a:ext cx="7031355" cy="4741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3556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罗铁庚博士，副研究员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0" indent="3556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毕业于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国防科技大学</a:t>
            </a:r>
            <a:r>
              <a:rPr lang="zh-CN" altLang="en-US" sz="16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计算机学院，师从著名计算机科学家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陈火旺院士</a:t>
            </a:r>
            <a:r>
              <a:rPr lang="zh-CN" altLang="en-US" sz="16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；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0" indent="3556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法人代表、董事长、总经理、项目负责人、首席专家。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0" indent="3556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 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主持国防科大银河Ⅳ万亿次巨型计算机网络系统研制开发网络计算平台，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获军队科技进步一等奖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，个人立三等功；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中国第一台高端路由器“银河玉衡”协议软件与测试主任设计师，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获军队科技进步二等奖</a:t>
            </a:r>
            <a:endParaRPr lang="zh-CN" altLang="en-US" sz="1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zh-CN" altLang="en-US" sz="16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年大公司高管经历，在西风研究院任院长期间</a:t>
            </a:r>
            <a:r>
              <a:rPr lang="zh-CN" alt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管理超千人研发团队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  <a:p>
            <a:pPr marL="0" indent="3556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  <a:p>
            <a:pPr marL="0" indent="3556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参与了多项国家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863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计划项目、国家自然科学基金、国防预研基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金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、国家火炬计划的研究课题，发表学术论文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15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篇，其中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篇进入国际检索系统。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5" name="灯片编号占位符 4"/>
          <p:cNvSpPr txBox="1"/>
          <p:nvPr/>
        </p:nvSpPr>
        <p:spPr>
          <a:xfrm>
            <a:off x="8610600" y="63624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rPr>
            </a:fld>
            <a:endParaRPr lang="zh-CN" altLang="en-US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135" y="1313180"/>
            <a:ext cx="2844800" cy="42316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4914900"/>
            <a:ext cx="12192000" cy="19550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0" y="3868803"/>
            <a:ext cx="12192000" cy="1220178"/>
          </a:xfrm>
          <a:custGeom>
            <a:avLst/>
            <a:gdLst>
              <a:gd name="connsiteX0" fmla="*/ 0 w 12192000"/>
              <a:gd name="connsiteY0" fmla="*/ 0 h 1366550"/>
              <a:gd name="connsiteX1" fmla="*/ 85186 w 12192000"/>
              <a:gd name="connsiteY1" fmla="*/ 41740 h 1366550"/>
              <a:gd name="connsiteX2" fmla="*/ 6096002 w 12192000"/>
              <a:gd name="connsiteY2" fmla="*/ 1045677 h 1366550"/>
              <a:gd name="connsiteX3" fmla="*/ 12106820 w 12192000"/>
              <a:gd name="connsiteY3" fmla="*/ 41740 h 1366550"/>
              <a:gd name="connsiteX4" fmla="*/ 12192000 w 12192000"/>
              <a:gd name="connsiteY4" fmla="*/ 2 h 1366550"/>
              <a:gd name="connsiteX5" fmla="*/ 12192000 w 12192000"/>
              <a:gd name="connsiteY5" fmla="*/ 1366550 h 1366550"/>
              <a:gd name="connsiteX6" fmla="*/ 0 w 12192000"/>
              <a:gd name="connsiteY6" fmla="*/ 1366550 h 1366550"/>
              <a:gd name="connsiteX7" fmla="*/ 0 w 12192000"/>
              <a:gd name="connsiteY7" fmla="*/ 0 h 136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366550">
                <a:moveTo>
                  <a:pt x="0" y="0"/>
                </a:moveTo>
                <a:lnTo>
                  <a:pt x="85186" y="41740"/>
                </a:lnTo>
                <a:cubicBezTo>
                  <a:pt x="1387846" y="647444"/>
                  <a:pt x="3593876" y="1045677"/>
                  <a:pt x="6096002" y="1045677"/>
                </a:cubicBezTo>
                <a:cubicBezTo>
                  <a:pt x="8598128" y="1045677"/>
                  <a:pt x="10804158" y="647444"/>
                  <a:pt x="12106820" y="41740"/>
                </a:cubicBezTo>
                <a:lnTo>
                  <a:pt x="12192000" y="2"/>
                </a:lnTo>
                <a:lnTo>
                  <a:pt x="12192000" y="1366550"/>
                </a:lnTo>
                <a:lnTo>
                  <a:pt x="0" y="136655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公司资质</a:t>
            </a:r>
            <a:endParaRPr lang="zh-CN" altLang="en-U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15" b="26936"/>
          <a:stretch>
            <a:fillRect/>
          </a:stretch>
        </p:blipFill>
        <p:spPr bwMode="auto">
          <a:xfrm>
            <a:off x="3731453" y="3788824"/>
            <a:ext cx="2246326" cy="15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766" b="27447"/>
          <a:stretch>
            <a:fillRect/>
          </a:stretch>
        </p:blipFill>
        <p:spPr bwMode="auto">
          <a:xfrm>
            <a:off x="6249627" y="3811766"/>
            <a:ext cx="2246326" cy="1542796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445770" y="1046480"/>
            <a:ext cx="11393170" cy="13267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八思量从</a:t>
            </a:r>
            <a:r>
              <a:rPr lang="en-US" altLang="zh-CN" sz="2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2013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年起深耕激光控制系统领域，作为国内激光控制领域的龙头企业之一，</a:t>
            </a:r>
            <a:endParaRPr lang="zh-CN" altLang="en-US" sz="22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目前</a:t>
            </a:r>
            <a:r>
              <a:rPr lang="zh-CN" altLang="en-US" sz="2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国内市场占有率达</a:t>
            </a:r>
            <a:r>
              <a:rPr lang="en-US" altLang="zh-CN" sz="2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30%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。</a:t>
            </a:r>
            <a:endParaRPr lang="en-US" altLang="zh-CN" sz="22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altLang="zh-CN" sz="2200" b="1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45830" y="2910205"/>
            <a:ext cx="3439795" cy="923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湖南省</a:t>
            </a:r>
            <a:endParaRPr lang="zh-CN" altLang="en-US" sz="2000" b="1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专精特新中小企业</a:t>
            </a:r>
            <a:endParaRPr lang="zh-CN" altLang="en-US" sz="2000" b="1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468" b="26383"/>
          <a:stretch>
            <a:fillRect/>
          </a:stretch>
        </p:blipFill>
        <p:spPr bwMode="auto">
          <a:xfrm>
            <a:off x="2519101" y="4976586"/>
            <a:ext cx="2246326" cy="158867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549" b="26472"/>
          <a:stretch>
            <a:fillRect/>
          </a:stretch>
        </p:blipFill>
        <p:spPr bwMode="auto">
          <a:xfrm>
            <a:off x="7461979" y="4982322"/>
            <a:ext cx="2246326" cy="158294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文本框 29"/>
          <p:cNvSpPr txBox="1"/>
          <p:nvPr/>
        </p:nvSpPr>
        <p:spPr>
          <a:xfrm>
            <a:off x="3267075" y="2910205"/>
            <a:ext cx="5476240" cy="923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湖南省</a:t>
            </a:r>
            <a:endParaRPr lang="zh-CN" altLang="en-US" sz="2000" b="1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激光控制系统工程技术研究中心</a:t>
            </a:r>
            <a:endParaRPr lang="zh-CN" altLang="en-US" sz="2000" b="1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7180" y="2910205"/>
            <a:ext cx="2997200" cy="923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湖南省</a:t>
            </a:r>
            <a:endParaRPr lang="zh-CN" altLang="en-US" sz="2000" b="1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</a:rPr>
              <a:t>高新技术企业</a:t>
            </a:r>
            <a:endParaRPr lang="zh-CN" altLang="en-US" sz="2000" b="1" dirty="0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3777718"/>
            <a:ext cx="1959025" cy="2787547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094" y="3803752"/>
            <a:ext cx="1918055" cy="276151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0"/>
          <a:stretch>
            <a:fillRect/>
          </a:stretch>
        </p:blipFill>
        <p:spPr>
          <a:xfrm>
            <a:off x="373588" y="2761917"/>
            <a:ext cx="812067" cy="106137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0" r="-1238"/>
          <a:stretch>
            <a:fillRect/>
          </a:stretch>
        </p:blipFill>
        <p:spPr>
          <a:xfrm>
            <a:off x="2428722" y="2761917"/>
            <a:ext cx="859453" cy="106137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0"/>
          <a:stretch>
            <a:fillRect/>
          </a:stretch>
        </p:blipFill>
        <p:spPr>
          <a:xfrm>
            <a:off x="3384073" y="2761917"/>
            <a:ext cx="812067" cy="106137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0"/>
          <a:stretch>
            <a:fillRect/>
          </a:stretch>
        </p:blipFill>
        <p:spPr>
          <a:xfrm>
            <a:off x="8662290" y="2761917"/>
            <a:ext cx="812067" cy="1061375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0" r="-1238"/>
          <a:stretch>
            <a:fillRect/>
          </a:stretch>
        </p:blipFill>
        <p:spPr>
          <a:xfrm>
            <a:off x="7791427" y="2761917"/>
            <a:ext cx="859453" cy="106137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50" r="-1238"/>
          <a:stretch>
            <a:fillRect/>
          </a:stretch>
        </p:blipFill>
        <p:spPr>
          <a:xfrm>
            <a:off x="11197250" y="2761917"/>
            <a:ext cx="859453" cy="1061375"/>
          </a:xfrm>
          <a:prstGeom prst="rect">
            <a:avLst/>
          </a:prstGeom>
        </p:spPr>
      </p:pic>
      <p:pic>
        <p:nvPicPr>
          <p:cNvPr id="3" name="图片 2" descr="营业执照副本2023-0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5318128" y="4650015"/>
            <a:ext cx="1625485" cy="227862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方正北魏楷书_GBK" panose="02000000000000000000" charset="-122"/>
                <a:ea typeface="方正北魏楷书_GBK" panose="02000000000000000000" charset="-122"/>
                <a:cs typeface="+mn-cs"/>
              </a:defRPr>
            </a:lvl1pPr>
            <a:lvl2pPr marL="45720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近三年度主营收入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研发投入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02995" y="1881505"/>
            <a:ext cx="9709785" cy="82740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  <a:prstDash val="sysDot"/>
            <a:miter lim="800000"/>
          </a:ln>
        </p:spPr>
        <p:txBody>
          <a:bodyPr wrap="square" anchor="ctr">
            <a:noAutofit/>
          </a:bodyPr>
          <a:lstStyle/>
          <a:p>
            <a:pPr marL="342900" indent="-34290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公司每年</a:t>
            </a:r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研发投入占公司营收</a:t>
            </a: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30%</a:t>
            </a:r>
            <a:r>
              <a:rPr lang="zh-CN" altLang="en-US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charset="-122"/>
              </a:rPr>
              <a:t>以上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，上年营收增幅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35%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，资产负债率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16.7%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，公司能保证充足的资金投入研发。</a:t>
            </a:r>
            <a:endParaRPr lang="en-US" altLang="zh-CN" sz="2000" b="1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6" name="Table 3"/>
          <p:cNvGraphicFramePr>
            <a:graphicFrameLocks noGrp="1"/>
          </p:cNvGraphicFramePr>
          <p:nvPr/>
        </p:nvGraphicFramePr>
        <p:xfrm>
          <a:off x="1247140" y="3429000"/>
          <a:ext cx="9475470" cy="2040890"/>
        </p:xfrm>
        <a:graphic>
          <a:graphicData uri="http://schemas.openxmlformats.org/drawingml/2006/table">
            <a:tbl>
              <a:tblPr firstRow="1">
                <a:tableStyleId>{0BB54EF7-ACC1-4AB5-9FE4-2C4E8E988B42}</a:tableStyleId>
              </a:tblPr>
              <a:tblGrid>
                <a:gridCol w="2068830"/>
                <a:gridCol w="2547620"/>
                <a:gridCol w="2166620"/>
                <a:gridCol w="2692400"/>
              </a:tblGrid>
              <a:tr h="4451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865" b="0" dirty="0">
                          <a:solidFill>
                            <a:schemeClr val="tx1"/>
                          </a:solidFill>
                        </a:rPr>
                        <a:t>年度</a:t>
                      </a:r>
                      <a:endParaRPr lang="zh-CN" altLang="en-US" sz="1865" b="0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b="0" dirty="0">
                          <a:solidFill>
                            <a:schemeClr val="tx1"/>
                          </a:solidFill>
                        </a:rPr>
                        <a:t>2023</a:t>
                      </a:r>
                      <a:r>
                        <a:rPr lang="zh-CN" altLang="en-US" sz="1865" b="0" dirty="0">
                          <a:solidFill>
                            <a:schemeClr val="tx1"/>
                          </a:solidFill>
                        </a:rPr>
                        <a:t>年度</a:t>
                      </a:r>
                      <a:endParaRPr lang="zh-CN" altLang="en-US" sz="1865" b="0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b="0" dirty="0">
                          <a:solidFill>
                            <a:schemeClr val="tx1"/>
                          </a:solidFill>
                        </a:rPr>
                        <a:t>2024</a:t>
                      </a:r>
                      <a:r>
                        <a:rPr lang="zh-CN" altLang="en-US" sz="1865" b="0" dirty="0">
                          <a:solidFill>
                            <a:schemeClr val="tx1"/>
                          </a:solidFill>
                        </a:rPr>
                        <a:t>年度</a:t>
                      </a:r>
                      <a:endParaRPr lang="zh-CN" altLang="en-US" sz="1865" b="0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b="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zh-CN" altLang="en-US" sz="1865" b="0" dirty="0">
                          <a:solidFill>
                            <a:schemeClr val="tx1"/>
                          </a:solidFill>
                        </a:rPr>
                        <a:t>年度</a:t>
                      </a:r>
                      <a:endParaRPr lang="zh-CN" altLang="en-US" sz="1865" b="0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626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65" dirty="0"/>
                        <a:t>主营业务收入</a:t>
                      </a:r>
                      <a:endParaRPr lang="zh-CN" altLang="en-US" sz="1865" dirty="0"/>
                    </a:p>
                  </a:txBody>
                  <a:tcPr marL="16933" marR="16933" marT="16933" marB="609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/>
                        <a:t>3084</a:t>
                      </a:r>
                      <a:endParaRPr lang="en-US" altLang="zh-CN" sz="1865" dirty="0"/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/>
                        <a:t>3754</a:t>
                      </a:r>
                      <a:endParaRPr lang="en-US" altLang="zh-CN" sz="1865" dirty="0"/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/>
                        <a:t>5001</a:t>
                      </a:r>
                      <a:endParaRPr lang="en-US" altLang="zh-CN" sz="1865" dirty="0"/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626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65"/>
                        <a:t>研发费用</a:t>
                      </a:r>
                      <a:endParaRPr lang="zh-CN" altLang="en-US" sz="1865"/>
                    </a:p>
                  </a:txBody>
                  <a:tcPr marL="16933" marR="16933" marT="16933" marB="609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/>
                        <a:t>1034</a:t>
                      </a:r>
                      <a:endParaRPr lang="en-US" altLang="zh-CN" sz="1865" dirty="0"/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/>
                        <a:t>1502</a:t>
                      </a:r>
                      <a:endParaRPr lang="en-US" altLang="zh-CN" sz="1865" dirty="0"/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/>
                        <a:t>1798</a:t>
                      </a:r>
                      <a:endParaRPr lang="en-US" altLang="zh-CN" sz="1865" dirty="0"/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65" dirty="0"/>
                        <a:t>研发费用占比</a:t>
                      </a:r>
                      <a:endParaRPr lang="zh-CN" altLang="en-US" sz="1865" dirty="0"/>
                    </a:p>
                  </a:txBody>
                  <a:tcPr marL="16933" marR="16933" marT="16933" marB="609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>
                          <a:solidFill>
                            <a:schemeClr val="tx1"/>
                          </a:solidFill>
                        </a:rPr>
                        <a:t>34%</a:t>
                      </a:r>
                      <a:endParaRPr lang="en-US" altLang="zh-CN" sz="1865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n-US" altLang="zh-CN" sz="1865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65" dirty="0">
                          <a:solidFill>
                            <a:schemeClr val="tx1"/>
                          </a:solidFill>
                        </a:rPr>
                        <a:t>36%</a:t>
                      </a:r>
                      <a:endParaRPr lang="en-US" altLang="zh-CN" sz="1865" dirty="0">
                        <a:solidFill>
                          <a:schemeClr val="tx1"/>
                        </a:solidFill>
                      </a:endParaRPr>
                    </a:p>
                  </a:txBody>
                  <a:tcPr marL="16933" marR="16933" marT="16933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903720" y="5772785"/>
            <a:ext cx="6096000" cy="378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buNone/>
            </a:pPr>
            <a:r>
              <a:rPr lang="zh-CN" altLang="en-US" sz="1865" dirty="0">
                <a:sym typeface="+mn-ea"/>
              </a:rPr>
              <a:t>（单位：万元）</a:t>
            </a:r>
            <a:endParaRPr lang="zh-CN" altLang="en-US" sz="1865" dirty="0"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3420" y="1973580"/>
            <a:ext cx="11051540" cy="44373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A0000"/>
                </a:solidFill>
              </a:rPr>
              <a:t>产业化方案及推广价值和措施</a:t>
            </a:r>
            <a:endParaRPr lang="zh-CN" altLang="en-US" dirty="0">
              <a:solidFill>
                <a:srgbClr val="9A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3420" y="1053148"/>
            <a:ext cx="11125200" cy="76835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  <a:prstDash val="sysDot"/>
            <a:miter lim="800000"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实现技术成果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-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原型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试用版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-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商业推广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charset="-122"/>
              </a:rPr>
              <a:t>-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charset="-122"/>
              </a:rPr>
              <a:t>产业化落地，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None/>
            </a:pPr>
            <a:r>
              <a:rPr lang="en-US" altLang="zh-CN" sz="2000" b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zh-CN" altLang="en-US" sz="2000" b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形成可持续盈利、可复制推广、可迭代升级的产业体系。</a:t>
            </a:r>
            <a:endParaRPr lang="zh-CN" altLang="en-US" sz="2000" b="1" spc="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8081010" y="2238375"/>
            <a:ext cx="3592830" cy="36360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打破国外技术垄断，实现高端金属</a:t>
            </a:r>
            <a:r>
              <a:rPr lang="en-US" altLang="zh-CN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3D</a:t>
            </a:r>
            <a:r>
              <a:rPr lang="zh-CN" altLang="en-US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打印增材制造核心技术自主可控；</a:t>
            </a:r>
            <a:endParaRPr lang="zh-CN" altLang="en-US" sz="1500" dirty="0">
              <a:solidFill>
                <a:prstClr val="black"/>
              </a:solidFill>
              <a:ea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zh-CN" sz="1500" dirty="0">
              <a:solidFill>
                <a:prstClr val="black"/>
              </a:solidFill>
              <a:ea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降低国产</a:t>
            </a:r>
            <a:r>
              <a:rPr lang="en-US" altLang="zh-CN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SLM</a:t>
            </a:r>
            <a:r>
              <a:rPr lang="zh-CN" altLang="en-US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设备关键环节成本，助力国内设备厂商突破中高端市场；</a:t>
            </a:r>
            <a:endParaRPr lang="zh-CN" altLang="en-US" sz="1500" dirty="0">
              <a:solidFill>
                <a:prstClr val="black"/>
              </a:solidFill>
              <a:ea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en-US" altLang="zh-CN" sz="1500" dirty="0">
              <a:solidFill>
                <a:prstClr val="black"/>
              </a:solidFill>
              <a:ea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推动金属 </a:t>
            </a:r>
            <a:r>
              <a:rPr lang="en-US" altLang="zh-CN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3D </a:t>
            </a:r>
            <a:r>
              <a:rPr lang="zh-CN" altLang="en-US" sz="1500" dirty="0">
                <a:solidFill>
                  <a:prstClr val="black"/>
                </a:solidFill>
                <a:ea typeface="微软雅黑" panose="020B0503020204020204" charset="-122"/>
                <a:sym typeface="+mn-ea"/>
              </a:rPr>
              <a:t>打印控制技术从 “跟跑” 向 “并跑、领跑” 跨越，形成具有自主知识产权的技术标准与工艺体系。</a:t>
            </a:r>
            <a:endParaRPr lang="zh-CN" altLang="en-US" sz="1500" dirty="0">
              <a:solidFill>
                <a:prstClr val="black"/>
              </a:solidFill>
              <a:ea typeface="微软雅黑" panose="020B0503020204020204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" y="2623185"/>
            <a:ext cx="7635875" cy="28657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096000" y="990600"/>
            <a:ext cx="5600065" cy="5380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5300" y="1854680"/>
            <a:ext cx="5349240" cy="2596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A0000"/>
                </a:solidFill>
                <a:cs typeface="Arial" panose="020B0604020202020204" pitchFamily="34" charset="0"/>
              </a:rPr>
              <a:t>经济及社会效益</a:t>
            </a:r>
            <a:endParaRPr lang="zh-CN" altLang="en-US" dirty="0">
              <a:solidFill>
                <a:srgbClr val="9A0000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6096635" y="991870"/>
            <a:ext cx="5600065" cy="537972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经济效益：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使得单台金属增材制造设备硬件成本降低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20%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约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8-10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万元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台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）；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项目正式投产后，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5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年内累计营收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2000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万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赋能国产设备厂商提升竞争力，预计带动整机出口规模年增长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22%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年内间接创造产业链产值超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亿元；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社会效益：</a:t>
            </a:r>
            <a:endParaRPr lang="en-US" altLang="zh-CN" sz="1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降低国内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SLM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设备企业对国外技术的依赖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；提供自主可控的技术支撑；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降低了中小型制造企业技术升级的门槛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，助力传统制造企业缩减成本、提升产品竞争力，推动先进制造业发展；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object 31"/>
          <p:cNvSpPr txBox="1"/>
          <p:nvPr/>
        </p:nvSpPr>
        <p:spPr>
          <a:xfrm>
            <a:off x="602614" y="1043518"/>
            <a:ext cx="4772025" cy="592455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12700" algn="l">
              <a:lnSpc>
                <a:spcPct val="150000"/>
              </a:lnSpc>
              <a:spcBef>
                <a:spcPts val="105"/>
              </a:spcBef>
            </a:pPr>
            <a:r>
              <a:rPr lang="zh-CN" altLang="en-US" sz="1600" b="1" spc="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通过降本增效与自主可控的双重突破，实现经济效益与社会效益的双向共赢</a:t>
            </a:r>
            <a:endParaRPr lang="zh-CN" altLang="en-US" sz="1600" b="1" spc="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6250" b="96875" l="4796" r="97123">
                        <a14:foregroundMark x1="34808" y1="9193" x2="11479" y2="6250"/>
                        <a14:foregroundMark x1="11479" y1="6250" x2="8663" y2="7083"/>
                        <a14:foregroundMark x1="4796" y1="6432" x2="6343" y2="49453"/>
                        <a14:foregroundMark x1="19895" y1="18151" x2="71597" y2="10182"/>
                        <a14:foregroundMark x1="71597" y1="10182" x2="91120" y2="12318"/>
                        <a14:foregroundMark x1="91120" y1="12318" x2="86634" y2="46875"/>
                        <a14:foregroundMark x1="86634" y1="46875" x2="86881" y2="23542"/>
                        <a14:foregroundMark x1="86881" y1="23542" x2="89295" y2="45286"/>
                        <a14:foregroundMark x1="89295" y1="45286" x2="79641" y2="63750"/>
                        <a14:foregroundMark x1="79641" y1="63750" x2="87222" y2="84245"/>
                        <a14:foregroundMark x1="87222" y1="84245" x2="65254" y2="94896"/>
                        <a14:foregroundMark x1="65254" y1="94896" x2="9746" y2="94401"/>
                        <a14:foregroundMark x1="9746" y1="94401" x2="2847" y2="73490"/>
                        <a14:foregroundMark x1="2847" y1="73490" x2="40099" y2="88672"/>
                        <a14:foregroundMark x1="40099" y1="88672" x2="68998" y2="89505"/>
                        <a14:foregroundMark x1="68998" y1="89505" x2="89882" y2="54089"/>
                        <a14:foregroundMark x1="89882" y1="54089" x2="93100" y2="55000"/>
                        <a14:foregroundMark x1="4796" y1="2031" x2="9684" y2="88776"/>
                        <a14:foregroundMark x1="9684" y1="88776" x2="28868" y2="96745"/>
                        <a14:foregroundMark x1="28868" y1="96745" x2="77723" y2="98151"/>
                        <a14:foregroundMark x1="77723" y1="98151" x2="94988" y2="87552"/>
                        <a14:foregroundMark x1="94988" y1="87552" x2="91801" y2="17708"/>
                        <a14:foregroundMark x1="91801" y1="17708" x2="74691" y2="6875"/>
                        <a14:foregroundMark x1="74691" y1="6875" x2="4796" y2="7083"/>
                        <a14:foregroundMark x1="5941" y1="7240" x2="13583" y2="71745"/>
                        <a14:foregroundMark x1="13583" y1="71745" x2="10241" y2="89297"/>
                        <a14:foregroundMark x1="10241" y1="89297" x2="67481" y2="96875"/>
                        <a14:foregroundMark x1="67481" y1="96875" x2="90316" y2="96172"/>
                        <a14:foregroundMark x1="90316" y1="96172" x2="91429" y2="16042"/>
                        <a14:foregroundMark x1="91429" y1="16042" x2="57116" y2="6823"/>
                        <a14:foregroundMark x1="57116" y1="6823" x2="22772" y2="6979"/>
                        <a14:foregroundMark x1="22772" y1="6979" x2="30260" y2="37526"/>
                        <a14:foregroundMark x1="30260" y1="37526" x2="60984" y2="42760"/>
                        <a14:foregroundMark x1="60984" y1="42760" x2="54827" y2="60885"/>
                        <a14:foregroundMark x1="54827" y1="60885" x2="72989" y2="70026"/>
                        <a14:foregroundMark x1="72989" y1="70026" x2="48051" y2="88698"/>
                        <a14:foregroundMark x1="48051" y1="88698" x2="21287" y2="92865"/>
                        <a14:foregroundMark x1="21287" y1="92865" x2="68502" y2="92318"/>
                        <a14:foregroundMark x1="82457" y1="18490" x2="62469" y2="21484"/>
                        <a14:foregroundMark x1="62469" y1="21484" x2="70019" y2="53047"/>
                        <a14:foregroundMark x1="70019" y1="53047" x2="41460" y2="82266"/>
                        <a14:foregroundMark x1="41460" y1="82266" x2="9251" y2="94089"/>
                        <a14:foregroundMark x1="9251" y1="94089" x2="49845" y2="96120"/>
                        <a14:foregroundMark x1="49845" y1="96120" x2="77723" y2="95313"/>
                        <a14:foregroundMark x1="77723" y1="95313" x2="97153" y2="95417"/>
                        <a14:foregroundMark x1="5384" y1="97865" x2="90347" y2="95938"/>
                        <a14:foregroundMark x1="90347" y1="95938" x2="92327" y2="96875"/>
                        <a14:foregroundMark x1="71782" y1="40651" x2="85149" y2="466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8793" y="1905480"/>
            <a:ext cx="1681480" cy="1997075"/>
          </a:xfrm>
          <a:prstGeom prst="rect">
            <a:avLst/>
          </a:prstGeom>
          <a:scene3d>
            <a:camera prst="perspectiveRelaxedModerately" fov="0">
              <a:rot lat="0" lon="0" rev="0"/>
            </a:camera>
            <a:lightRig rig="threePt" dir="t"/>
          </a:scene3d>
        </p:spPr>
      </p:pic>
      <p:grpSp>
        <p:nvGrpSpPr>
          <p:cNvPr id="4" name="组合 3"/>
          <p:cNvGrpSpPr/>
          <p:nvPr/>
        </p:nvGrpSpPr>
        <p:grpSpPr>
          <a:xfrm>
            <a:off x="3067683" y="1854680"/>
            <a:ext cx="2398395" cy="2454910"/>
            <a:chOff x="2966403" y="1885496"/>
            <a:chExt cx="3525838" cy="3630612"/>
          </a:xfrm>
          <a:scene3d>
            <a:camera prst="perspectiveHeroicExtremeLeftFacing" fov="0">
              <a:rot lat="0" lon="0" rev="0"/>
            </a:camera>
            <a:lightRig rig="threePt" dir="t"/>
          </a:scene3d>
        </p:grpSpPr>
        <p:pic>
          <p:nvPicPr>
            <p:cNvPr id="5" name="图片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4" r="13425" b="3401"/>
            <a:stretch>
              <a:fillRect/>
            </a:stretch>
          </p:blipFill>
          <p:spPr bwMode="auto">
            <a:xfrm>
              <a:off x="2966403" y="1885496"/>
              <a:ext cx="3525838" cy="3630612"/>
            </a:xfrm>
            <a:prstGeom prst="rect">
              <a:avLst/>
            </a:prstGeom>
            <a:noFill/>
            <a:ln>
              <a:noFill/>
            </a:ln>
            <a:sp3d z="44450"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55537" y="2197897"/>
              <a:ext cx="3169063" cy="2360059"/>
            </a:xfrm>
            <a:prstGeom prst="rect">
              <a:avLst/>
            </a:prstGeom>
            <a:sp3d z="44450"/>
          </p:spPr>
        </p:pic>
      </p:grp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14036" y="4588626"/>
          <a:ext cx="5330504" cy="177718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024823"/>
                <a:gridCol w="2305681"/>
              </a:tblGrid>
              <a:tr h="50458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产品名称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性能指标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165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集成式多工艺协同</a:t>
                      </a:r>
                      <a:r>
                        <a:rPr lang="en-US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3D </a:t>
                      </a:r>
                      <a:r>
                        <a:rPr lang="zh-CN" alt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打印智能控制系统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轴运动接口</a:t>
                      </a:r>
                      <a:endParaRPr lang="zh-CN" altLang="en-US" sz="1800" b="0" u="none" strike="noStrike" kern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同步偏差≤</a:t>
                      </a:r>
                      <a:r>
                        <a:rPr lang="en-US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l-GR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en-US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altLang="zh-CN" sz="1800" b="0" u="none" strike="noStrike" kern="12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轮廓精度≤</a:t>
                      </a:r>
                      <a:r>
                        <a:rPr lang="en-US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l-GR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en-US" altLang="zh-CN" sz="1800" b="0" u="none" strike="noStrike" kern="1200" baseline="0" dirty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zh-CN" altLang="en-US" dirty="0"/>
              <a:t>项目风险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93420" y="1193412"/>
            <a:ext cx="10832643" cy="7067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C00000"/>
            </a:solidFill>
            <a:prstDash val="sysDot"/>
            <a:miter lim="800000"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C70019"/>
              </a:buClr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本项目风险等级整体可控（均为低等级），已构建‘事前预防-事中监控-事后应对’的闭环风控体系，为项目顺利实施保驾护航。</a:t>
            </a:r>
            <a:endParaRPr lang="zh-CN" altLang="en-US" sz="2000" b="1" spc="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3420" y="2180449"/>
          <a:ext cx="10832643" cy="392400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58015"/>
                <a:gridCol w="1625600"/>
                <a:gridCol w="7649028"/>
              </a:tblGrid>
              <a:tr h="520107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风险类别</a:t>
                      </a:r>
                      <a:endParaRPr lang="zh-CN" altLang="en-US" sz="1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发生可能性</a:t>
                      </a:r>
                      <a:endParaRPr lang="zh-CN" altLang="en-US" sz="1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预防风险或减少风险损失的措施</a:t>
                      </a:r>
                      <a:endParaRPr lang="zh-CN" altLang="en-US" sz="1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0000"/>
                    </a:solidFill>
                  </a:tcPr>
                </a:tc>
              </a:tr>
              <a:tr h="680779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预算风险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低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建立专款专用与动态审核机制，严格执行经费预算管理；针对核心元器件采购波动，设立价格预警与储备金制度，确保资金使用合规高效。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8039"/>
                      </a:schemeClr>
                    </a:solidFill>
                  </a:tcPr>
                </a:tc>
              </a:tr>
              <a:tr h="680779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进度风险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低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采用甘特图与关键路径法进行节点管控；建立周汇报与里程碑评审制度，针对软硬件联调等关键环节预留缓冲期，确保各阶段交付物按期达成。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80779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技术风险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低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核心技术已通过原理验证，技术成熟度高；建立技术备选方案，针对控制算法优化与系统集成难点，依托团队前期积累进行攻关，降低试错成本。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0779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政策风险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低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项目高度契合国家“自主可控”与智能制造产业政策；核心软硬件实现100%国产化，规避国际贸易摩擦与供应链断供风险，政策导向性强。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80779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人员风险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buNone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低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核心研发团队签署长期服务协议与保密协议，建立人才梯队储备；实施绩效激励与股权绑定机制，确保关键技术人员稳定性，降低人员流动对项目的影响。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 txBox="1"/>
          <p:nvPr/>
        </p:nvSpPr>
        <p:spPr>
          <a:xfrm>
            <a:off x="924560" y="292735"/>
            <a:ext cx="5760085" cy="620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项目预算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52120" y="965200"/>
          <a:ext cx="11257281" cy="5315796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876144"/>
                <a:gridCol w="1351914"/>
                <a:gridCol w="2157862"/>
                <a:gridCol w="1727860"/>
                <a:gridCol w="5143501"/>
              </a:tblGrid>
              <a:tr h="3864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序号</a:t>
                      </a:r>
                      <a:endParaRPr lang="zh-CN" altLang="en-US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支出科目名称</a:t>
                      </a:r>
                      <a:endParaRPr lang="zh-CN" altLang="en-US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预算金额（万元）</a:t>
                      </a:r>
                      <a:endParaRPr lang="zh-CN" altLang="en-US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用途说明</a:t>
                      </a:r>
                      <a:endParaRPr lang="zh-CN" altLang="en-US" sz="14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64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直接费用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设备费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购买试验环境所需设备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94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材料费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36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金属粉末材料（用于工艺验证）：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;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芯片、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PCB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板、传感器、伺服驱动部件等：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16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64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燃料动力费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64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测试化验加工费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复杂构件检测等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94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5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差旅费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会议费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国际合作与交流费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12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设备厂商等地开展技术交流、联调测试，预计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人次 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× 4000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元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人次（含交通、住宿、补助）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=12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94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6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出版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文献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信息传播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知识产权事务费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申请发明专利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项、软件著作权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项：申请费、代理费、实质审查费等约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1.5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94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7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劳务费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390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项目成员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人，项目周期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24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个月，按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55%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人月投入在本项目测算，预算投入约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260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人月*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1.5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=390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94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8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专家咨询费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项目论证、中期检查、验收评审等，预计组织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次咨询活动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94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9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其他直接费用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资料打印、数据存储、办公耗材等：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万元；预留项目验收财务审计费用：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万元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64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间接费用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间接费用总额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26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电费分摊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7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万，研究人员绩效</a:t>
                      </a:r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19</a:t>
                      </a:r>
                      <a:r>
                        <a:rPr lang="zh-CN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万</a:t>
                      </a:r>
                      <a:endParaRPr lang="zh-CN" altLang="en-US" sz="12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6499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经费总额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500</a:t>
                      </a:r>
                      <a:endParaRPr lang="zh-CN" altLang="en-US" sz="1200" dirty="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平行四边形 9"/>
          <p:cNvSpPr/>
          <p:nvPr/>
        </p:nvSpPr>
        <p:spPr>
          <a:xfrm>
            <a:off x="2510155" y="-44450"/>
            <a:ext cx="6283960" cy="6902450"/>
          </a:xfrm>
          <a:prstGeom prst="parallelogram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599180" y="1435735"/>
            <a:ext cx="4451350" cy="404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000" b="1" dirty="0">
                <a:solidFill>
                  <a:prstClr val="white"/>
                </a:solidFill>
                <a:ea typeface="微软雅黑" panose="020B0503020204020204" charset="-122"/>
                <a:cs typeface="RTWS ShangYaZhunSung G0v1" charset="-122"/>
              </a:rPr>
              <a:t>谢谢各位专家</a:t>
            </a:r>
            <a:endParaRPr lang="zh-CN" altLang="en-US" sz="5000" b="1" dirty="0">
              <a:solidFill>
                <a:prstClr val="white"/>
              </a:solidFill>
              <a:ea typeface="微软雅黑" panose="020B0503020204020204" charset="-122"/>
              <a:cs typeface="RTWS ShangYaZhunSung G0v1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000" b="1" dirty="0">
                <a:solidFill>
                  <a:prstClr val="white"/>
                </a:solidFill>
                <a:ea typeface="微软雅黑" panose="020B0503020204020204" charset="-122"/>
                <a:cs typeface="RTWS ShangYaZhunSung G0v1" charset="-122"/>
              </a:rPr>
              <a:t>敬请指正</a:t>
            </a:r>
            <a:endParaRPr lang="zh-CN" altLang="en-US" sz="5000" b="1" dirty="0">
              <a:solidFill>
                <a:prstClr val="white"/>
              </a:solidFill>
              <a:ea typeface="微软雅黑" panose="020B0503020204020204" charset="-122"/>
              <a:cs typeface="RTWS ShangYaZhunSung G0v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  <p:tag name="KSO_WM_CHIP_GROUPID" val="629425eedb924c3ee3991e4a"/>
  <p:tag name="KSO_WM_CHIP_XID" val="629d66167459d9b06302c11c"/>
  <p:tag name="KSO_WM_UNIT_DEC_AREA_ID" val="88e1e43502c94c699f12a58b27ba7229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330600b1e6f4b85aa2fb567ab3facba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587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1587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9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1587"/>
  <p:tag name="KSO_WM_TEMPLATE_THUMBS_INDEX" val="1、9"/>
</p:tagLst>
</file>

<file path=ppt/tags/tag2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9"/>
</p:tagLst>
</file>

<file path=ppt/tags/tag2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24"/>
</p:tagLst>
</file>

<file path=ppt/tags/tag2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5021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5021"/>
</p:tagLst>
</file>

<file path=ppt/tags/tag3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40495021"/>
  <p:tag name="KSO_WM_TEMPLATE_CATEGORY" val="custom"/>
  <p:tag name="KSO_WM_TEMPLATE_MASTER_TYPE" val="0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5021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21"/>
  <p:tag name="KSO_WM_TEMPLATE_CATEGORY" val="custom"/>
  <p:tag name="KSO_WM_UNIT_ISCONTENTSTITLE" val="0"/>
  <p:tag name="KSO_WM_UNIT_PRESET_TEXT" val="添加文档标题"/>
  <p:tag name="KSO_WM_UNIT_TEXT_TYPE" val="1"/>
  <p:tag name="KSO_WM_UNIT_VALUE" val="9"/>
</p:tagLst>
</file>

<file path=ppt/tags/tag3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40495021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21"/>
  <p:tag name="KSO_WM_TEMPLATE_CATEGORY" val="custom"/>
  <p:tag name="KSO_WM_UNIT_TEXT_LAYER_COUNT" val="1"/>
  <p:tag name="KSO_WM_UNIT_TEXT_TYPE" val="1"/>
  <p:tag name="KSO_WM_UNIT_PRESET_TEXT" val="汇报人：WPS"/>
  <p:tag name="KSO_WM_UNIT_VALUE" val="24"/>
</p:tagLst>
</file>

<file path=ppt/tags/tag37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40495021"/>
  <p:tag name="KSO_WM_TEMPLATE_CATEGORY" val="custom"/>
  <p:tag name="KSO_WM_SLIDE_INDEX" val="1"/>
  <p:tag name="KSO_WM_SLIDE_ID" val="custom40495021_1"/>
  <p:tag name="KSO_WM_TEMPLATE_MASTER_TYPE" val="0"/>
  <p:tag name="KSO_WM_SLIDE_LAYOUT" val="a_f"/>
  <p:tag name="KSO_WM_SLIDE_LAYOUT_CNT" val="1_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587_4*a*1"/>
  <p:tag name="KSO_WM_TEMPLATE_CATEGORY" val="custom"/>
  <p:tag name="KSO_WM_TEMPLATE_INDEX" val="20231587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TEXT_FILL_FORE_SCHEMECOLOR_INDEX" val="2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1587_5*l_h_i*1_1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1587_5*l_h_a*1_1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  <p:tag name="KSO_WM_UNIT_TEXT_FILL_FORE_SCHEMECOLOR_INDEX" val="2"/>
  <p:tag name="KSO_WM_UNIT_TEXT_FILL_TYPE" val="1"/>
  <p:tag name="KSO_WM_UNIT_USESOURCEFORMAT_APPLY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1587_5*l_h_i*1_2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1587_5*l_h_a*1_2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  <p:tag name="KSO_WM_UNIT_TEXT_FILL_FORE_SCHEMECOLOR_INDEX" val="2"/>
  <p:tag name="KSO_WM_UNIT_TEXT_FILL_TYPE" val="1"/>
  <p:tag name="KSO_WM_UNIT_USESOURCEFORMAT_APPLY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1587_5*l_h_i*1_3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1587_5*l_h_a*1_3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  <p:tag name="KSO_WM_UNIT_TEXT_FILL_FORE_SCHEMECOLOR_INDEX" val="2"/>
  <p:tag name="KSO_WM_UNIT_TEXT_FILL_TYPE" val="1"/>
  <p:tag name="KSO_WM_UNIT_USESOURCEFORMAT_APPLY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1587_5*l_h_i*1_4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1"/>
  <p:tag name="KSO_WM_UNIT_ID" val="custom20231587_5*l_h_i*1_5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587_5*l_h_a*1_5_1"/>
  <p:tag name="KSO_WM_TEMPLATE_CATEGORY" val="custom"/>
  <p:tag name="KSO_WM_TEMPLATE_INDEX" val="2023158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24.038173213759,&quot;left&quot;:28.571417322834645,&quot;top&quot;:224.73033072324887,&quot;width&quot;:510.628582677165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  <p:tag name="KSO_WM_UNIT_TEXT_FILL_FORE_SCHEMECOLOR_INDEX" val="2"/>
  <p:tag name="KSO_WM_UNIT_TEXT_FILL_TYPE" val="1"/>
  <p:tag name="KSO_WM_UNIT_USESOURCEFORMAT_APPLY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1587_5*l_h_a*1_5_1"/>
  <p:tag name="KSO_WM_TEMPLATE_CATEGORY" val="custom"/>
  <p:tag name="KSO_WM_TEMPLATE_INDEX" val="2023158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09.98100785942825,&quot;left&quot;:28.571417322834645,&quot;top&quot;:224.73033072324887,&quot;width&quot;:501.178582677165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TYPE" val="1"/>
  <p:tag name="KSO_WM_UNIT_TEXT_FILL_FORE_SCHEMECOLOR_INDEX" val="2"/>
  <p:tag name="KSO_WM_UNIT_TEXT_FILL_TYPE" val="1"/>
  <p:tag name="KSO_WM_UNIT_USESOURCEFORMAT_APPLY" val="1"/>
</p:tagLst>
</file>

<file path=ppt/tags/tag49.xml><?xml version="1.0" encoding="utf-8"?>
<p:tagLst xmlns:p="http://schemas.openxmlformats.org/presentationml/2006/main">
  <p:tag name="KSO_WM_SLIDE_ID" val="custom20231587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1587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50.xml><?xml version="1.0" encoding="utf-8"?>
<p:tagLst xmlns:p="http://schemas.openxmlformats.org/presentationml/2006/main">
  <p:tag name="TABLE_ENDDRAG_ORIGIN_RECT" val="775*200"/>
  <p:tag name="TABLE_ENDDRAG_RECT" val="78*291*775*200"/>
</p:tagLst>
</file>

<file path=ppt/tags/tag51.xml><?xml version="1.0" encoding="utf-8"?>
<p:tagLst xmlns:p="http://schemas.openxmlformats.org/presentationml/2006/main">
  <p:tag name="TABLE_ENDDRAG_ORIGIN_RECT" val="859*145"/>
  <p:tag name="TABLE_ENDDRAG_RECT" val="82*352*859*145"/>
</p:tagLst>
</file>

<file path=ppt/tags/tag52.xml><?xml version="1.0" encoding="utf-8"?>
<p:tagLst xmlns:p="http://schemas.openxmlformats.org/presentationml/2006/main">
  <p:tag name="KSO_WM_DIAGRAM_VIRTUALLY_FRAME" val="{&quot;height&quot;:437.0803937007874,&quot;left&quot;:7.874015748031496e-05,&quot;top&quot;:102.91960629921259,&quot;width&quot;:960}"/>
</p:tagLst>
</file>

<file path=ppt/tags/tag53.xml><?xml version="1.0" encoding="utf-8"?>
<p:tagLst xmlns:p="http://schemas.openxmlformats.org/presentationml/2006/main">
  <p:tag name="KSO_WM_DIAGRAM_VIRTUALLY_FRAME" val="{&quot;height&quot;:437.0803937007874,&quot;left&quot;:7.874015748031496e-05,&quot;top&quot;:102.91960629921259,&quot;width&quot;:960}"/>
</p:tagLst>
</file>

<file path=ppt/tags/tag54.xml><?xml version="1.0" encoding="utf-8"?>
<p:tagLst xmlns:p="http://schemas.openxmlformats.org/presentationml/2006/main">
  <p:tag name="KSO_WM_DIAGRAM_VIRTUALLY_FRAME" val="{&quot;height&quot;:319.25952755905513,&quot;left&quot;:28,&quot;top&quot;:75.94322834645669,&quot;width&quot;:916.25}"/>
</p:tagLst>
</file>

<file path=ppt/tags/tag55.xml><?xml version="1.0" encoding="utf-8"?>
<p:tagLst xmlns:p="http://schemas.openxmlformats.org/presentationml/2006/main">
  <p:tag name="KSO_WM_DIAGRAM_VIRTUALLY_FRAME" val="{&quot;height&quot;:319.25952755905513,&quot;left&quot;:28,&quot;top&quot;:75.94322834645669,&quot;width&quot;:916.25}"/>
</p:tagLst>
</file>

<file path=ppt/tags/tag56.xml><?xml version="1.0" encoding="utf-8"?>
<p:tagLst xmlns:p="http://schemas.openxmlformats.org/presentationml/2006/main">
  <p:tag name="KSO_WM_DIAGRAM_VIRTUALLY_FRAME" val="{&quot;height&quot;:319.25952755905513,&quot;left&quot;:28,&quot;top&quot;:75.94322834645669,&quot;width&quot;:916.25}"/>
</p:tagLst>
</file>

<file path=ppt/tags/tag57.xml><?xml version="1.0" encoding="utf-8"?>
<p:tagLst xmlns:p="http://schemas.openxmlformats.org/presentationml/2006/main">
  <p:tag name="KSO_WM_DIAGRAM_VIRTUALLY_FRAME" val="{&quot;height&quot;:319.25952755905513,&quot;left&quot;:28,&quot;top&quot;:75.94322834645669,&quot;width&quot;:916.25}"/>
</p:tagLst>
</file>

<file path=ppt/tags/tag58.xml><?xml version="1.0" encoding="utf-8"?>
<p:tagLst xmlns:p="http://schemas.openxmlformats.org/presentationml/2006/main">
  <p:tag name="TABLE_ENDDRAG_ORIGIN_RECT" val="764*210"/>
  <p:tag name="TABLE_ENDDRAG_RECT" val="112*227*764*210"/>
</p:tagLst>
</file>

<file path=ppt/tags/tag59.xml><?xml version="1.0" encoding="utf-8"?>
<p:tagLst xmlns:p="http://schemas.openxmlformats.org/presentationml/2006/main">
  <p:tag name="TABLE_ENDDRAG_ORIGIN_RECT" val="343*384"/>
  <p:tag name="TABLE_ENDDRAG_RECT" val="608*104*343*384"/>
</p:tagLst>
</file>

<file path=ppt/tags/tag60.xml><?xml version="1.0" encoding="utf-8"?>
<p:tagLst xmlns:p="http://schemas.openxmlformats.org/presentationml/2006/main">
  <p:tag name="RESOURCE_RECORD_KEY" val="{&quot;29&quot;:[50000140,50052960,50053037,50052965,50053032],&quot;65&quot;:[4049502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31">
      <a:dk1>
        <a:srgbClr val="000000"/>
      </a:dk1>
      <a:lt1>
        <a:srgbClr val="FFFFFF"/>
      </a:lt1>
      <a:dk2>
        <a:srgbClr val="00071A"/>
      </a:dk2>
      <a:lt2>
        <a:srgbClr val="FFFFFF"/>
      </a:lt2>
      <a:accent1>
        <a:srgbClr val="BC5858"/>
      </a:accent1>
      <a:accent2>
        <a:srgbClr val="B83A3A"/>
      </a:accent2>
      <a:accent3>
        <a:srgbClr val="BA8080"/>
      </a:accent3>
      <a:accent4>
        <a:srgbClr val="C51919"/>
      </a:accent4>
      <a:accent5>
        <a:srgbClr val="7C5050"/>
      </a:accent5>
      <a:accent6>
        <a:srgbClr val="8B5B5B"/>
      </a:accent6>
      <a:hlink>
        <a:srgbClr val="304FFE"/>
      </a:hlink>
      <a:folHlink>
        <a:srgbClr val="492067"/>
      </a:folHlink>
    </a:clrScheme>
    <a:fontScheme name="自定义 12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商务风红色建筑行业营销模板">
  <a:themeElements>
    <a:clrScheme name="自定义 914">
      <a:dk1>
        <a:srgbClr val="000000"/>
      </a:dk1>
      <a:lt1>
        <a:srgbClr val="FFFFFF"/>
      </a:lt1>
      <a:dk2>
        <a:srgbClr val="250505"/>
      </a:dk2>
      <a:lt2>
        <a:srgbClr val="FFF1F1"/>
      </a:lt2>
      <a:accent1>
        <a:srgbClr val="D61E06"/>
      </a:accent1>
      <a:accent2>
        <a:srgbClr val="DF581B"/>
      </a:accent2>
      <a:accent3>
        <a:srgbClr val="EA7A2E"/>
      </a:accent3>
      <a:accent4>
        <a:srgbClr val="FE900B"/>
      </a:accent4>
      <a:accent5>
        <a:srgbClr val="EEB30C"/>
      </a:accent5>
      <a:accent6>
        <a:srgbClr val="E9C909"/>
      </a:accent6>
      <a:hlink>
        <a:srgbClr val="4987FF"/>
      </a:hlink>
      <a:folHlink>
        <a:srgbClr val="B556DD"/>
      </a:folHlink>
    </a:clrScheme>
    <a:fontScheme name="010111111111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5714</Words>
  <Application>WPS 演示</Application>
  <PresentationFormat>宽屏</PresentationFormat>
  <Paragraphs>637</Paragraphs>
  <Slides>25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25</vt:i4>
      </vt:variant>
    </vt:vector>
  </HeadingPairs>
  <TitlesOfParts>
    <vt:vector size="46" baseType="lpstr">
      <vt:lpstr>Arial</vt:lpstr>
      <vt:lpstr>宋体</vt:lpstr>
      <vt:lpstr>Wingdings</vt:lpstr>
      <vt:lpstr>方正北魏楷书_GBK</vt:lpstr>
      <vt:lpstr>微软雅黑</vt:lpstr>
      <vt:lpstr>Arial</vt:lpstr>
      <vt:lpstr>Wingdings</vt:lpstr>
      <vt:lpstr>汉仪雅酷黑简</vt:lpstr>
      <vt:lpstr>黑体</vt:lpstr>
      <vt:lpstr>MiSans</vt:lpstr>
      <vt:lpstr>汉仪粗简黑简</vt:lpstr>
      <vt:lpstr>Noto Sans SC</vt:lpstr>
      <vt:lpstr>Calibri</vt:lpstr>
      <vt:lpstr>Calibri</vt:lpstr>
      <vt:lpstr>Arial Unicode MS</vt:lpstr>
      <vt:lpstr>等线</vt:lpstr>
      <vt:lpstr>Times New Roman</vt:lpstr>
      <vt:lpstr>RTWS ShangYaZhunSung G0v1</vt:lpstr>
      <vt:lpstr>WPS</vt:lpstr>
      <vt:lpstr>Office 主题​​</vt:lpstr>
      <vt:lpstr>商务风红色建筑行业营销模板</vt:lpstr>
      <vt:lpstr>集成式多工艺协同3D打印智能控制系统项目  重大科技攻关类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综合管理部 BSL</dc:creator>
  <cp:lastModifiedBy>琢</cp:lastModifiedBy>
  <cp:revision>1333</cp:revision>
  <dcterms:created xsi:type="dcterms:W3CDTF">2026-04-20T10:18:00Z</dcterms:created>
  <dcterms:modified xsi:type="dcterms:W3CDTF">2026-05-28T05:54:17Z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5B23E90986BC45BE9315921290C8160E_13</vt:lpwstr>
  </property>
</Properties>
</file>