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Default Extension="jpg" ContentType="image/jpeg"/>
  <Default Extension="png" ContentType="image/png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slides/slide13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14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3" Type="http://schemas.openxmlformats.org/officeDocument/2006/relationships/slide" Target="slides/slide13.xml" /><Relationship Id="rId0" Type="http://schemas.openxmlformats.org/officeDocument/2006/relationships/slideMaster" Target="slideMasters/slideMaster1.xml" /><Relationship Id="rId9" Type="http://schemas.openxmlformats.org/officeDocument/2006/relationships/slide" Target="slides/slide9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14" Type="http://schemas.openxmlformats.org/officeDocument/2006/relationships/notesMaster" Target="notesMasters/notesMaster1.xml" /><Relationship Id="rId11" Type="http://schemas.openxmlformats.org/officeDocument/2006/relationships/slide" Target="slides/slide11.xml" /><Relationship Id="rId12" Type="http://schemas.openxmlformats.org/officeDocument/2006/relationships/slide" Target="slides/slide12.xml" /><Relationship Id="rId15" Type="http://schemas.openxmlformats.org/officeDocument/2006/relationships/presProps" Target="presProps.xml" /><Relationship Id="rId16" Type="http://schemas.openxmlformats.org/officeDocument/2006/relationships/tableStyles" Target="tableStyles.xml" /><Relationship Id="rId17" Type="http://schemas.openxmlformats.org/officeDocument/2006/relationships/viewProps" Target="viewProps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8" Type="http://schemas.openxmlformats.org/officeDocument/2006/relationships/slide" Target="slides/slide8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sv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.jpg" /><Relationship Id="rId2" Type="http://schemas.openxmlformats.org/officeDocument/2006/relationships/image" Target="media/image4.png" /><Relationship Id="rId3" Type="http://schemas.openxmlformats.org/officeDocument/2006/relationships/image" Target="media/image5.png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6.jpg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7.jpg" /></Relationships>
</file>

<file path=ppt/slides/_rels/slide9.xml.rels><?xml version="1.0" encoding="UTF-8" standalone="yes"?><Relationships xmlns="http://schemas.openxmlformats.org/package/2006/relationships"><Relationship Id="rId2" Type="http://schemas.openxmlformats.org/officeDocument/2006/relationships/image" Target="media/image9.pn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8.jpg" /><Relationship Id="rId3" Type="http://schemas.openxmlformats.org/officeDocument/2006/relationships/image" Target="media/image10.jpg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image" Target="media/image2.svg" /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" name="" descr="&lt;Slide style={{ width: '1280px', height: '720px', background: 'linear-gradient(165deg, #A81810 0%, #C42819 48%, #E63F26 100%)', padding: '0px' }}&gt;&#10;&#10;  {/* 金色粒子光晕 */}&#10;  &lt;svg width='1280' height='720' viewBox='0 0 1280 720' style={{ position: 'absolute', top: 0, left: 0, opacity: 0.5 }}&gt;&#10;    &lt;circle cx='180' cy='140' r='90' fill='#FFE79B' opacity='0.10' /&gt;&#10;    &lt;circle cx='1120' cy='120' r='120' fill='#FFC000' opacity='0.10' /&gt;&#10;    &lt;circle cx='1180' cy='560' r='100' fill='#FFE79B' opacity='0.08' /&gt;&#10;    &lt;circle cx='120' cy='600' r='80' fill='#FFC000' opacity='0.08' /&gt;&#10;    &lt;circle cx='640' cy='80' r='6' fill='#FFE79B' opacity='0.7' /&gt;&#10;    &lt;circle cx='300' cy='240' r='4' fill='#FFD700' opacity='0.6' /&gt;&#10;    &lt;circle cx='960' cy='260' r='5' fill='#FFE79B' opacity='0.6' /&gt;&#10;    &lt;circle cx='1040' cy='500' r='4' fill='#FFD700' opacity='0.5' /&gt;&#10;    &lt;circle cx='220' cy='500' r='5' fill='#FFE79B' opacity='0.5' /&gt;&#10;  &lt;/svg&gt;&#10;&#10;  {/* 顶部红色短条 */}&#10;  &lt;Box style={{ position: 'absolute', top: 0, left: 0, width: '100%', height: 12, background: '#A81810' }} /&gt;&#10;&#10;  &lt;Box style={{ flex: 1, flexDirection: 'column', alignItems: 'center', justifyContent: 'center', paddingLeft: 70, paddingRight: 70 }}&gt;&#10;    {/* 顶部单位标识 */}&#10;    &lt;Text style={{ fontSize: 20, color: '#FFE79B', letterSpacing: 6, fontFamily: '微软雅黑' }}&gt;&#10;      长沙市紧缺急需人才项目申报汇报&#10;    &lt;/Text&gt;&#10;&#10;    &lt;Box style={{ width: 90, height: 3, background: '#E19825', marginTop: 24, marginBottom: 36 }} /&gt;&#10;&#10;    {/* 主标题 */}&#10;    &lt;Text style={{&#10;      fontSize: 88,&#10;      fontWeight: 'bold',&#10;      fontFamily: '宋体',&#10;      backgroundImage: 'linear-gradient(180deg, #FFF3C4 0%, #FFD700 45%, #E19825 100%)',&#10;      backgroundClip: 'text',&#10;      color: 'transparent',&#10;      textShadow: '0 4px 18px rgba(0,0,0,0.35)',&#10;      letterSpacing: 12,&#10;      lineHeight: 1.2,&#10;    }}&gt;&#10;      紧缺急需人才&#10;    &lt;/Text&gt;&#10;&#10;    {/* 金色副标飘带 */}&#10;    &lt;Box style={{ flexDirection: 'row', alignItems: 'center', marginTop: 40 }}&gt;&#10;      &lt;Box style={{ width: 60, height: 2, background: '#E19825' }} /&gt;&#10;      &lt;Box style={{ background: '#E19825', paddingTop: 12, paddingBottom: 12, paddingLeft: 30, paddingRight: 30, borderRadius: 4 }}&gt;&#10;        &lt;Text style={{ fontSize: 24, color: '#FFFFFF', fontFamily: '微软雅黑', letterSpacing: 3, fontWeight: 'bold' }}&gt;&#10;          新兴产业和未来产业专题紧缺急需人才&#10;        &lt;/Text&gt;&#10;      &lt;/Box&gt;&#10;      &lt;Box style={{ width: 60, height: 2, background: '#E19825' }} /&gt;&#10;    &lt;/Box&gt;&#10;&#10;    {/* 申报人 / 单位 / 职务 */}&#10;    &lt;Box style={{ flexDirection: 'column', alignItems: 'center', marginTop: 50 }}&gt;&#10;      &lt;Text style={{ fontSize: 22, color: '#FFFFFF', fontFamily: '微软雅黑', letterSpacing: 2 }}&gt;&#10;        申报人：&lt;span style={{ fontWeight: 'bold', color: '#FFE79B' }}&gt;陈越&lt;/span&gt;&#10;      &lt;/Text&gt;&#10;      &lt;Text style={{ fontSize: 17, color: '#FFE0C7', fontFamily: '微软雅黑', marginTop: 14, letterSpacing: 1 }}&gt;&#10;        长沙八思量信息技术有限公司 · 总工程师&#10;      &lt;/Text&gt;&#10;      &lt;Text style={{ fontSize: 16, color: '#FFE0C7', fontFamily: '微软雅黑', marginTop: 6, letterSpacing: 1 }}&gt;&#10;        湖南省激光控制系统工程中心副主任&#10;      &lt;/Text&gt;&#10;    &lt;/Box&gt;&#10;  &lt;/Box&gt;&#10;&#10;  {/* 底部金色细线 */}&#10;  &lt;Box style={{ position: 'absolute', bottom: 44, left: 70, right: 70, height: 3, background: 'linear-gradient(90deg, #E19825 0%, #FFE79B 50%, #E19825 100%)' }} /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81810"/>
              </a:gs>
              <a:gs pos="48000">
                <a:srgbClr val="C42819"/>
              </a:gs>
              <a:gs pos="100000">
                <a:srgbClr val="E63F26"/>
              </a:gs>
            </a:gsLst>
            <a:lin ang="4500000" scaled="1"/>
          </a:gradFill>
          <a:ln/>
        </p:spPr>
        <p:txBody>
          <a:bodyPr/>
          <a:p/>
        </p:txBody>
      </p:sp>
      <p:sp>
        <p:nvSpPr>
          <p:cNvPr id="3" name="" descr="{&quot;isTemplate&quot;:true,&quot;type&quot;:&quot;text&quot;}"/>
          <p:cNvSpPr txBox="1"/>
          <p:nvPr/>
        </p:nvSpPr>
        <p:spPr>
          <a:xfrm rot="0" flipH="0" flipV="0">
            <a:off x="4238625" y="1314450"/>
            <a:ext cx="3714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450">
                <a:solidFill>
                  <a:srgbClr val="FFE79B"/>
                </a:solidFill>
                <a:latin typeface="微软雅黑"/>
                <a:ea typeface="微软雅黑"/>
              </a:rPr>
              <a:t>长沙市紧缺急需人才项目申报汇报</a:t>
            </a:r>
            <a:endParaRPr/>
          </a:p>
        </p:txBody>
      </p:sp>
      <p:sp>
        <p:nvSpPr>
          <p:cNvPr id="4" name=""/>
          <p:cNvSpPr/>
          <p:nvPr/>
        </p:nvSpPr>
        <p:spPr>
          <a:xfrm rot="0" flipH="0" flipV="0">
            <a:off x="5667375" y="1771650"/>
            <a:ext cx="857250" cy="28575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3238500" y="2143125"/>
            <a:ext cx="5715000" cy="1209675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6600" b="1" spc="90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紧缺急需人才</a:t>
            </a:r>
            <a:endParaRPr/>
          </a:p>
        </p:txBody>
      </p:sp>
      <p:sp>
        <p:nvSpPr>
          <p:cNvPr id="6" name=""/>
          <p:cNvSpPr/>
          <p:nvPr/>
        </p:nvSpPr>
        <p:spPr>
          <a:xfrm rot="0" flipH="0" flipV="0">
            <a:off x="3057525" y="3981450"/>
            <a:ext cx="571500" cy="1905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7" name=""/>
          <p:cNvSpPr/>
          <p:nvPr/>
        </p:nvSpPr>
        <p:spPr>
          <a:xfrm rot="0" flipH="0" flipV="0">
            <a:off x="3629025" y="3733800"/>
            <a:ext cx="4943475" cy="504825"/>
          </a:xfrm>
          <a:prstGeom prst="roundRect">
            <a:avLst>
              <a:gd name="adj" fmla="val 7547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3914775" y="3848100"/>
            <a:ext cx="43719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 spc="225">
                <a:solidFill>
                  <a:srgbClr val="FFFFFF"/>
                </a:solidFill>
                <a:latin typeface="微软雅黑"/>
                <a:ea typeface="微软雅黑"/>
              </a:rPr>
              <a:t>新兴产业和未来产业专题紧缺急需人才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8572500" y="3981450"/>
            <a:ext cx="571500" cy="1905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5410200" y="4714875"/>
            <a:ext cx="13716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150">
                <a:solidFill>
                  <a:srgbClr val="FFFFFF"/>
                </a:solidFill>
                <a:latin typeface="微软雅黑"/>
                <a:ea typeface="微软雅黑"/>
              </a:rPr>
              <a:t>申报人：</a:t>
            </a:r>
            <a:r>
              <a:rPr lang="zh-CN" sz="1650" b="1" spc="150">
                <a:solidFill>
                  <a:srgbClr val="FFE79B"/>
                </a:solidFill>
                <a:latin typeface="微软雅黑"/>
                <a:ea typeface="微软雅黑"/>
              </a:rPr>
              <a:t>陈越</a:t>
            </a:r>
            <a:endParaRPr/>
          </a:p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4543425" y="5105400"/>
            <a:ext cx="31051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FFE0C7"/>
                </a:solidFill>
                <a:latin typeface="微软雅黑"/>
                <a:ea typeface="微软雅黑"/>
              </a:rPr>
              <a:t>长沙八思量信息技术有限公司</a:t>
            </a:r>
            <a:r>
              <a:rPr lang="en-US" sz="1275" spc="75">
                <a:solidFill>
                  <a:srgbClr val="FFE0C7"/>
                </a:solidFill>
                <a:latin typeface="微软雅黑"/>
                <a:ea typeface="微软雅黑"/>
              </a:rPr>
              <a:t> · </a:t>
            </a:r>
            <a:r>
              <a:rPr lang="zh-CN" sz="1275" spc="75">
                <a:solidFill>
                  <a:srgbClr val="FFE0C7"/>
                </a:solidFill>
                <a:latin typeface="微软雅黑"/>
                <a:ea typeface="微软雅黑"/>
              </a:rPr>
              <a:t>总工程师</a:t>
            </a:r>
            <a:endParaRPr/>
          </a:p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4800600" y="5362575"/>
            <a:ext cx="2590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FFE0C7"/>
                </a:solidFill>
                <a:latin typeface="微软雅黑"/>
                <a:ea typeface="微软雅黑"/>
              </a:rPr>
              <a:t>湖南省激光控制系统工程中心副主任</a:t>
            </a:r>
            <a:endParaRPr/>
          </a:p>
        </p:txBody>
      </p:sp>
      <p:pic>
        <p:nvPicPr>
          <p:cNvPr id="13" name="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4" name=""/>
          <p:cNvSpPr/>
          <p:nvPr/>
        </p:nvSpPr>
        <p:spPr>
          <a:xfrm rot="0" flipH="0" flipV="0">
            <a:off x="0" y="0"/>
            <a:ext cx="12192000" cy="114300"/>
          </a:xfrm>
          <a:prstGeom prst="rect">
            <a:avLst/>
          </a:prstGeom>
          <a:solidFill>
            <a:srgbClr val="A81810"/>
          </a:solidFill>
          <a:ln/>
        </p:spPr>
        <p:txBody>
          <a:bodyPr/>
          <a:p/>
        </p:txBody>
      </p:sp>
      <p:sp>
        <p:nvSpPr>
          <p:cNvPr id="15" name=""/>
          <p:cNvSpPr/>
          <p:nvPr/>
        </p:nvSpPr>
        <p:spPr>
          <a:xfrm rot="0" flipH="0" flipV="0">
            <a:off x="666750" y="6410325"/>
            <a:ext cx="10858500" cy="28575"/>
          </a:xfrm>
          <a:prstGeom prst="rect">
            <a:avLst/>
          </a:prstGeom>
          <a:gradFill>
            <a:gsLst>
              <a:gs pos="0">
                <a:srgbClr val="E19825"/>
              </a:gs>
              <a:gs pos="50000">
                <a:srgbClr val="FFE79B"/>
              </a:gs>
              <a:gs pos="100000">
                <a:srgbClr val="E19825"/>
              </a:gs>
            </a:gsLst>
            <a:lin ang="0" scaled="1"/>
          </a:gradFill>
          <a:ln/>
        </p:spPr>
        <p:txBody>
          <a:bodyPr/>
          <a:p/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47" name="" descr="&lt;Slide style={{ width: '1280px', height: '720px', background: '#FFFFFF', padding: '0px' }}&gt;&#10;&#10;  {/* A 区留白 */}&#10;  &lt;Box style={{ height: 48 }} /&gt;&#10;&#10;  {/* B 区标题 */}&#10;  &lt;Box style={{ height: 62, paddingLeft: 70, paddingRight: 70, flexDirection: 'row', alignItems: 'center' }}&gt;&#10;    &lt;Box style={{ width: 8, height: 34, background: '#C42819', marginRight: 18 }} /&gt;&#10;    &lt;Text style={{ fontSize: 34, fontWeight: 'bold', color: '#171616', fontFamily: '宋体' }}&gt;目 录&lt;/Text&gt;&#10;  &lt;/Box&gt;&#10;&#10;  {/* C 区内容 */}&#10;  &lt;Box style={{ flex: 1, paddingLeft: 70, paddingRight: 70, paddingTop: 22, paddingBottom: 30, flexDirection: 'row', alignItems: 'center', gap: 50 }}&gt;&#10;    {/* 左：大标题 */}&#10;    &lt;Box style={{ width: 280, justifyContent: 'center' }}&gt;&#10;      &lt;Text style={{ fontSize: 24, color: '#C42819', fontFamily: '微软雅黑', letterSpacing: 4 }}&gt;CONTENTS&lt;/Text&gt;&#10;      &lt;Text style={{ fontSize: 60, fontWeight: 'bold', color: '#C42819', fontFamily: '宋体', marginTop: 8 }}&gt;目录&lt;/Text&gt;&#10;      &lt;Box style={{ width: 64, height: 4, background: '#E19825', marginTop: 18 }} /&gt;&#10;      &lt;Text style={{ fontSize: 17, color: '#9CA3AF', fontFamily: '微软雅黑', marginTop: 16, lineHeight: 1.6 }}&gt;&#10;        五个部分&lt;br /&gt;完整呈现申报情况&#10;      &lt;/Text&gt;&#10;    &lt;/Box&gt;&#10;&#10;    {/* 右：5 个章节条目 */}&#10;    &lt;Box style={{ flex: 1, flexDirection: 'column', gap: 14 }}&gt;&#10;      {[&#10;        { n: '01', t: '个人基本情况', d: '基本信息 · 教育及工作履历' },&#10;        { n: '02', t: '主要履历与前期创新成果', d: '引进前八项核心技术成果' },&#10;        { n: '03', t: '引进以来主要业绩贡献', d: '两项省级重点项目 · 关键技术突破' },&#10;        { n: '04', t: '未来三年工作目标', d: '2026–2028 逐年递进规划' },&#10;        { n: '05', t: '总结展望', d: '全链条能力 · 产业化愿景' },&#10;      ].map((item, idx) =&gt; (&#10;        &lt;Box key={idx} style={{ flexDirection: 'row', alignItems: 'center', background: '#FBF7F2', border: '1px solid #E5E7EB', borderRadius: 12, paddingTop: 18, paddingBottom: 18, paddingLeft: 24, paddingRight: 24 }}&gt;&#10;          &lt;Box style={{ width: 56, height: 56, borderRadius: 28, background: '#C42819', justifyContent: 'center', alignItems: 'center', marginRight: 24 }}&gt;&#10;            &lt;Text style={{ fontSize: 24, fontWeight: 'bold', color: '#FFFFFF', fontFamily: '微软雅黑' }}&gt;{item.n}&lt;/Text&gt;&#10;          &lt;/Box&gt;&#10;          &lt;Box style={{ flex: 1 }}&gt;&#10;            &lt;Text style={{ fontSize: 24, fontWeight: 'bold', color: '#171616', fontFamily: '宋体' }}&gt;{item.t}&lt;/Text&gt;&#10;            &lt;Text style={{ fontSize: 15, color: '#6B7280', fontFamily: '微软雅黑', marginTop: 4 }}&gt;{item.d}&lt;/Text&gt;&#10;          &lt;/Box&gt;&#10;        &lt;/Box&gt;&#10;      ))}&#10;    &lt;/Box&gt;&#10;  &lt;/Box&gt;&#10;&#10;  {/* D 区页脚装饰条 */}&#10;  &lt;Box style={{ height: 20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4, right: 70 }}&gt;&#10;    &lt;Text style={{ fontSize: 14, color: '#9CA3AF', fontFamily: '微软雅黑' }}&gt;02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49" name=""/>
          <p:cNvSpPr/>
          <p:nvPr/>
        </p:nvSpPr>
        <p:spPr>
          <a:xfrm rot="0" flipH="0" flipV="0">
            <a:off x="666750" y="590550"/>
            <a:ext cx="76200" cy="3238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914400" y="561975"/>
            <a:ext cx="7429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目</a:t>
            </a:r>
            <a:r>
              <a:rPr lang="en-US" sz="255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录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666750" y="2809875"/>
            <a:ext cx="2667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spc="300">
                <a:solidFill>
                  <a:srgbClr val="C42819"/>
                </a:solidFill>
                <a:latin typeface="微软雅黑"/>
                <a:ea typeface="微软雅黑"/>
              </a:rPr>
              <a:t>CONTENTS</a:t>
            </a:r>
            <a:endParaRPr/>
          </a:p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666750" y="3162300"/>
            <a:ext cx="2667000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500" b="1">
                <a:solidFill>
                  <a:srgbClr val="C42819"/>
                </a:solidFill>
                <a:latin typeface="宋体"/>
                <a:ea typeface="宋体"/>
              </a:rPr>
              <a:t>目录</a:t>
            </a:r>
            <a:endParaRPr/>
          </a:p>
        </p:txBody>
      </p:sp>
      <p:sp>
        <p:nvSpPr>
          <p:cNvPr id="153" name=""/>
          <p:cNvSpPr/>
          <p:nvPr/>
        </p:nvSpPr>
        <p:spPr>
          <a:xfrm rot="0" flipH="0" flipV="0">
            <a:off x="666750" y="4019550"/>
            <a:ext cx="609600" cy="3810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666750" y="4210050"/>
            <a:ext cx="2667000" cy="62865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9CA3AF"/>
                </a:solidFill>
                <a:latin typeface="微软雅黑"/>
                <a:ea typeface="微软雅黑"/>
              </a:rPr>
              <a:t>五个部分</a:t>
            </a:r>
            <a:endParaRPr/>
          </a:p>
          <a:p>
            <a:pPr>
              <a:lnSpc>
                <a:spcPct val="160000"/>
              </a:lnSpc>
            </a:pPr>
            <a:r>
              <a:rPr lang="zh-CN" sz="1275">
                <a:solidFill>
                  <a:srgbClr val="9CA3AF"/>
                </a:solidFill>
                <a:latin typeface="微软雅黑"/>
                <a:ea typeface="微软雅黑"/>
              </a:rPr>
              <a:t>完整呈现申报情况</a:t>
            </a:r>
            <a:endParaRPr/>
          </a:p>
        </p:txBody>
      </p:sp>
      <p:sp>
        <p:nvSpPr>
          <p:cNvPr id="155" name=""/>
          <p:cNvSpPr/>
          <p:nvPr/>
        </p:nvSpPr>
        <p:spPr>
          <a:xfrm rot="0" flipH="0" flipV="0">
            <a:off x="3810000" y="136207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56" name=""/>
          <p:cNvSpPr/>
          <p:nvPr/>
        </p:nvSpPr>
        <p:spPr>
          <a:xfrm rot="0" flipH="0" flipV="0">
            <a:off x="4038600" y="153352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4162425" y="166687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  <a:endParaRPr/>
          </a:p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4800600" y="156210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个人基本情况</a:t>
            </a:r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4800600" y="187642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基本信息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教育及工作履历</a:t>
            </a:r>
            <a:endParaRPr/>
          </a:p>
        </p:txBody>
      </p:sp>
      <p:sp>
        <p:nvSpPr>
          <p:cNvPr id="160" name=""/>
          <p:cNvSpPr/>
          <p:nvPr/>
        </p:nvSpPr>
        <p:spPr>
          <a:xfrm rot="0" flipH="0" flipV="0">
            <a:off x="3810000" y="237172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61" name=""/>
          <p:cNvSpPr/>
          <p:nvPr/>
        </p:nvSpPr>
        <p:spPr>
          <a:xfrm rot="0" flipH="0" flipV="0">
            <a:off x="4038600" y="254317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4162425" y="267652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4800600" y="257175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主要履历与前期创新成果</a:t>
            </a:r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4800600" y="288607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引进前八项核心技术成果</a:t>
            </a:r>
            <a:endParaRPr/>
          </a:p>
        </p:txBody>
      </p:sp>
      <p:sp>
        <p:nvSpPr>
          <p:cNvPr id="165" name=""/>
          <p:cNvSpPr/>
          <p:nvPr/>
        </p:nvSpPr>
        <p:spPr>
          <a:xfrm rot="0" flipH="0" flipV="0">
            <a:off x="3810000" y="338137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66" name=""/>
          <p:cNvSpPr/>
          <p:nvPr/>
        </p:nvSpPr>
        <p:spPr>
          <a:xfrm rot="0" flipH="0" flipV="0">
            <a:off x="4038600" y="355282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4162425" y="368617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  <a:endParaRPr/>
          </a:p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4800600" y="358140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引进以来主要业绩贡献</a:t>
            </a:r>
            <a:endParaRPr/>
          </a:p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4800600" y="389572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两项省级重点项目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关键技术突破</a:t>
            </a:r>
            <a:endParaRPr/>
          </a:p>
        </p:txBody>
      </p:sp>
      <p:sp>
        <p:nvSpPr>
          <p:cNvPr id="170" name=""/>
          <p:cNvSpPr/>
          <p:nvPr/>
        </p:nvSpPr>
        <p:spPr>
          <a:xfrm rot="0" flipH="0" flipV="0">
            <a:off x="3810000" y="439102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71" name=""/>
          <p:cNvSpPr/>
          <p:nvPr/>
        </p:nvSpPr>
        <p:spPr>
          <a:xfrm rot="0" flipH="0" flipV="0">
            <a:off x="4038600" y="456247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4162425" y="469582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  <a:endParaRPr/>
          </a:p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4800600" y="459105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未来三年工作目标</a:t>
            </a:r>
            <a:endParaRPr/>
          </a:p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4800600" y="490537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2026–2028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逐年递进规划</a:t>
            </a:r>
            <a:endParaRPr/>
          </a:p>
        </p:txBody>
      </p:sp>
      <p:sp>
        <p:nvSpPr>
          <p:cNvPr id="175" name=""/>
          <p:cNvSpPr/>
          <p:nvPr/>
        </p:nvSpPr>
        <p:spPr>
          <a:xfrm rot="0" flipH="0" flipV="0">
            <a:off x="3810000" y="540067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76" name=""/>
          <p:cNvSpPr/>
          <p:nvPr/>
        </p:nvSpPr>
        <p:spPr>
          <a:xfrm rot="0" flipH="0" flipV="0">
            <a:off x="4038600" y="557212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4162425" y="570547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05</a:t>
            </a:r>
            <a:endParaRPr/>
          </a:p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4800600" y="560070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总结展望</a:t>
            </a:r>
            <a:endParaRPr/>
          </a:p>
        </p:txBody>
      </p:sp>
      <p:sp>
        <p:nvSpPr>
          <p:cNvPr id="179" name="" descr="{&quot;isTemplate&quot;:true,&quot;type&quot;:&quot;text&quot;}"/>
          <p:cNvSpPr txBox="1"/>
          <p:nvPr/>
        </p:nvSpPr>
        <p:spPr>
          <a:xfrm rot="0" flipH="0" flipV="0">
            <a:off x="4800600" y="591502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全链条能力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产业化愿景</a:t>
            </a:r>
            <a:endParaRPr/>
          </a:p>
        </p:txBody>
      </p:sp>
      <p:sp>
        <p:nvSpPr>
          <p:cNvPr id="180" name=""/>
          <p:cNvSpPr/>
          <p:nvPr/>
        </p:nvSpPr>
        <p:spPr>
          <a:xfrm rot="0" flipH="0" flipV="0">
            <a:off x="0" y="66675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81" name=""/>
          <p:cNvSpPr/>
          <p:nvPr/>
        </p:nvSpPr>
        <p:spPr>
          <a:xfrm rot="0" flipH="0" flipV="0">
            <a:off x="6457950" y="66675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82" name=""/>
          <p:cNvSpPr/>
          <p:nvPr/>
        </p:nvSpPr>
        <p:spPr>
          <a:xfrm rot="0" flipH="0" flipV="0">
            <a:off x="9629775" y="66675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11096625" y="63722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02 / 13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84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个人基本情况&lt;/Text&gt;&#10;  &lt;/Box&gt;&#10;&#10;  {/* C 区内容 */}&#10;  &lt;Box style={{ flex: 1, paddingLeft: 70, paddingRight: 70, paddingTop: 20, paddingBottom: 24, flexDirection: 'row', gap: 36 }}&gt;&#10;&#10;    {/* 左：基本信息 */}&#10;    &lt;Box style={{ flex: 7, flexDirection: 'column', justifyContent: 'center' }}&gt;&#10;      &lt;Box style={{ flexDirection: 'row', alignItems: 'center', marginBottom: 16 }}&gt;&#10;        &lt;Box style={{ width: 72, height: 72, borderRadius: 36, background: '#C42819', justifyContent: 'center', alignItems: 'center', marginRight: 18 }}&gt;&#10;          &lt;Text style={{ fontSize: 30, fontWeight: 'bold', color: '#FFFFFF', fontFamily: '宋体' }}&gt;陈&lt;/Text&gt;&#10;        &lt;/Box&gt;&#10;        &lt;Box&gt;&#10;          &lt;Text style={{ fontSize: 28, fontWeight: 'bold', color: '#171616', fontFamily: '宋体' }}&gt;陈越&lt;/Text&gt;&#10;          &lt;Text style={{ fontSize: 15, color: '#6B7280', fontFamily: '微软雅黑', marginTop: 4 }}&gt;男 · 1987 年 1 月 · 湖南湘潭 · 群众&lt;/Text&gt;&#10;        &lt;/Box&gt;&#10;      &lt;/Box&gt;&#10;&#10;      &lt;Box style={{ border: '1px solid #E5E7EB', borderRadius: 12, paddingTop: 18, paddingBottom: 18, paddingLeft: 24, paddingRight: 24, flexDirection: 'column', gap: 13 }}&gt;&#10;        {[&#10;          ['最高学历', '本科 · 湖南大学 · 应用物理学专业'],&#10;          ['现任职务', '总工程师'],&#10;          ['兼任职务', '湖南省激光控制系统工程中心副主任'],&#10;          ['劳动合同', '2023.03.01 — 2028.02.29'],&#10;          ['引进前工作地', '湖南省株洲市'],&#10;        ].map((row, i) =&gt; (&#10;          &lt;Box key={i} style={{ flexDirection: 'row' }}&gt;&#10;            &lt;Text style={{ width: 130, fontSize: 16, color: '#9CA3AF', fontFamily: '微软雅黑' }}&gt;{row[0]}&lt;/Text&gt;&#10;            &lt;Text style={{ flex: 1, fontSize: 16, color: '#171616', fontFamily: '微软雅黑', fontWeight: 'bold' }}&gt;{row[1]}&lt;/Text&gt;&#10;          &lt;/Box&gt;&#10;        ))}&#10;      &lt;/Box&gt;&#10;    &lt;/Box&gt;&#10;&#10;    {/* 右：申报类别与条件 */}&#10;    &lt;Box style={{ flex: 5, flexDirection: 'column', justifyContent: 'center', gap: 18 }}&gt;&#10;      &lt;Box style={{ background: 'linear-gradient(180deg, #C42819 0%, #A81810 100%)', borderRadius: 14, paddingTop: 22, paddingBottom: 22, paddingLeft: 24, paddingRight: 24 }}&gt;&#10;        &lt;Text style={{ fontSize: 15, color: '#FFE79B', fontFamily: '微软雅黑', letterSpacing: 2 }}&gt;申报类别&lt;/Text&gt;&#10;        &lt;Text style={{ fontSize: 22, fontWeight: 'bold', color: '#FFFFFF', fontFamily: '宋体', marginTop: 10, lineHeight: 1.4 }}&gt;&#10;          新兴产业和未来产业专题&lt;br /&gt;紧缺急需人才&#10;        &lt;/Text&gt;&#10;      &lt;/Box&gt;&#10;&#10;      &lt;Box style={{ background: '#FBF7F2', border: '1px solid #E19825', borderRadius: 14, paddingTop: 22, paddingBottom: 22, paddingLeft: 24, paddingRight: 24 }}&gt;&#10;        &lt;Text style={{ fontSize: 15, color: '#C42819', fontFamily: '微软雅黑', letterSpacing: 2, fontWeight: 'bold' }}&gt;申报条件&lt;/Text&gt;&#10;        &lt;Text style={{ fontSize: 17, color: '#333333', fontFamily: '微软雅黑', marginTop: 10, lineHeight: 1.6 }}&gt;&#10;          负责 / 主导研发产品填补省内新兴产业、未来产业空白，并承担省级以上重点攻关课题（项目）。&#10;        &lt;/Text&gt;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3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6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18288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个人基本情况</a:t>
            </a:r>
            <a:endParaRPr/>
          </a:p>
        </p:txBody>
      </p:sp>
      <p:sp>
        <p:nvSpPr>
          <p:cNvPr id="188" name=""/>
          <p:cNvSpPr/>
          <p:nvPr/>
        </p:nvSpPr>
        <p:spPr>
          <a:xfrm rot="0" flipH="0" flipV="0">
            <a:off x="666750" y="2495550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866775" y="2667000"/>
            <a:ext cx="2857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宋体"/>
                <a:ea typeface="宋体"/>
              </a:rPr>
              <a:t>陈</a:t>
            </a:r>
            <a:endParaRPr/>
          </a:p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1524000" y="2571750"/>
            <a:ext cx="223837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171616"/>
                </a:solidFill>
                <a:latin typeface="宋体"/>
                <a:ea typeface="宋体"/>
              </a:rPr>
              <a:t>陈越</a:t>
            </a:r>
            <a:endParaRPr/>
          </a:p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1524000" y="2933700"/>
            <a:ext cx="2238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男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1987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年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1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月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湖南湘潭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群众</a:t>
            </a:r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666750" y="3333750"/>
            <a:ext cx="6134100" cy="1790700"/>
          </a:xfrm>
          <a:prstGeom prst="roundRect">
            <a:avLst>
              <a:gd name="adj" fmla="val 6383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895350" y="3505200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最高学历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2133600" y="3505200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本科</a:t>
            </a:r>
            <a:r>
              <a:rPr lang="en-US" sz="1200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湖南大学</a:t>
            </a:r>
            <a:r>
              <a:rPr lang="en-US" sz="1200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应用物理学专业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895350" y="3819525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现任职务</a:t>
            </a:r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2133600" y="3819525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总工程师</a:t>
            </a:r>
            <a:endParaRPr/>
          </a:p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895350" y="4133850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兼任职务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2133600" y="4133850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湖南省激光控制系统工程中心副主任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895350" y="4448175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劳动合同</a:t>
            </a:r>
            <a:endParaRPr/>
          </a:p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2133600" y="4448175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71616"/>
                </a:solidFill>
                <a:latin typeface="微软雅黑"/>
                <a:ea typeface="微软雅黑"/>
              </a:rPr>
              <a:t>2023.03.01 — 2028.02.29</a:t>
            </a:r>
            <a:endParaRPr/>
          </a:p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895350" y="4762500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引进前工作地</a:t>
            </a:r>
            <a:endParaRPr/>
          </a:p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2133600" y="4762500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湖南省株洲市</a:t>
            </a:r>
            <a:endParaRPr/>
          </a:p>
        </p:txBody>
      </p:sp>
      <p:sp>
        <p:nvSpPr>
          <p:cNvPr id="203" name=""/>
          <p:cNvSpPr/>
          <p:nvPr/>
        </p:nvSpPr>
        <p:spPr>
          <a:xfrm rot="0" flipH="0" flipV="0">
            <a:off x="7143750" y="2371725"/>
            <a:ext cx="4381500" cy="1390650"/>
          </a:xfrm>
          <a:prstGeom prst="roundRect">
            <a:avLst>
              <a:gd name="adj" fmla="val 9589"/>
            </a:avLst>
          </a:prstGeom>
          <a:gradFill>
            <a:gsLst>
              <a:gs pos="0">
                <a:srgbClr val="C42819"/>
              </a:gs>
              <a:gs pos="100000">
                <a:srgbClr val="A81810"/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7372350" y="2581275"/>
            <a:ext cx="3924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E79B"/>
                </a:solidFill>
                <a:latin typeface="微软雅黑"/>
                <a:ea typeface="微软雅黑"/>
              </a:rPr>
              <a:t>申报类别</a:t>
            </a:r>
            <a:endParaRPr/>
          </a:p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7372350" y="2847975"/>
            <a:ext cx="3924300" cy="7048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650" b="1">
                <a:solidFill>
                  <a:srgbClr val="FFFFFF"/>
                </a:solidFill>
                <a:latin typeface="宋体"/>
                <a:ea typeface="宋体"/>
              </a:rPr>
              <a:t>新兴产业和未来产业专题</a:t>
            </a:r>
            <a:endParaRPr/>
          </a:p>
          <a:p>
            <a:pPr>
              <a:lnSpc>
                <a:spcPct val="140000"/>
              </a:lnSpc>
            </a:pPr>
            <a:r>
              <a:rPr lang="zh-CN" sz="1650" b="1">
                <a:solidFill>
                  <a:srgbClr val="FFFFFF"/>
                </a:solidFill>
                <a:latin typeface="宋体"/>
                <a:ea typeface="宋体"/>
              </a:rPr>
              <a:t>紧缺急需人才</a:t>
            </a:r>
            <a:endParaRPr/>
          </a:p>
        </p:txBody>
      </p:sp>
      <p:sp>
        <p:nvSpPr>
          <p:cNvPr id="206" name=""/>
          <p:cNvSpPr/>
          <p:nvPr/>
        </p:nvSpPr>
        <p:spPr>
          <a:xfrm rot="0" flipH="0" flipV="0">
            <a:off x="7143750" y="3933825"/>
            <a:ext cx="4381500" cy="1314450"/>
          </a:xfrm>
          <a:prstGeom prst="roundRect">
            <a:avLst>
              <a:gd name="adj" fmla="val 10145"/>
            </a:avLst>
          </a:prstGeom>
          <a:solidFill>
            <a:srgbClr val="FBF7F2"/>
          </a:solidFill>
          <a:ln w="12700">
            <a:solidFill>
              <a:srgbClr val="E19825"/>
            </a:solidFill>
            <a:prstDash val="solid"/>
          </a:ln>
        </p:spPr>
        <p:txBody>
          <a:bodyPr/>
          <a:p/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7372350" y="4143375"/>
            <a:ext cx="3924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 spc="150">
                <a:solidFill>
                  <a:srgbClr val="C42819"/>
                </a:solidFill>
                <a:latin typeface="微软雅黑"/>
                <a:ea typeface="微软雅黑"/>
              </a:rPr>
              <a:t>申报条件</a:t>
            </a:r>
            <a:endParaRPr/>
          </a:p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7372350" y="4410075"/>
            <a:ext cx="39243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333333"/>
                </a:solidFill>
                <a:latin typeface="微软雅黑"/>
                <a:ea typeface="微软雅黑"/>
              </a:rPr>
              <a:t>负责</a:t>
            </a:r>
            <a:r>
              <a:rPr lang="en-US" sz="1275">
                <a:solidFill>
                  <a:srgbClr val="333333"/>
                </a:solidFill>
                <a:latin typeface="微软雅黑"/>
                <a:ea typeface="微软雅黑"/>
              </a:rPr>
              <a:t> / </a:t>
            </a:r>
            <a:r>
              <a:rPr lang="zh-CN" sz="1275">
                <a:solidFill>
                  <a:srgbClr val="333333"/>
                </a:solidFill>
                <a:latin typeface="微软雅黑"/>
                <a:ea typeface="微软雅黑"/>
              </a:rPr>
              <a:t>主导研发产品填补省内新兴产业、未来产业空白，并承担省级以上重点攻关课题（项目）。</a:t>
            </a:r>
            <a:endParaRPr/>
          </a:p>
        </p:txBody>
      </p:sp>
      <p:sp>
        <p:nvSpPr>
          <p:cNvPr id="209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0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11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03 / 13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213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主要教育 · 工作经历&lt;/Text&gt;&#10;  &lt;/Box&gt;&#10;&#10;  {/* C 区内容 */}&#10;  &lt;Box style={{ flex: 1, paddingLeft: 70, paddingRight: 70, paddingTop: 22, paddingBottom: 24, flexDirection: 'column' }}&gt;&#10;&#10;    {/* 教育经历 */}&#10;    &lt;Box style={{ flexDirection: 'row', alignItems: 'center', background: '#FBF7F2', border: '1px solid #E5E7EB', borderRadius: 12, paddingTop: 16, paddingBottom: 16, paddingLeft: 22, paddingRight: 22 }}&gt;&#10;      &lt;Box style={{ width: 88, background: '#C42819', borderRadius: 6, paddingTop: 6, paddingBottom: 6, justifyContent: 'center', alignItems: 'center', marginRight: 20 }}&gt;&#10;        &lt;Text style={{ fontSize: 16, fontWeight: 'bold', color: '#FFFFFF', fontFamily: '微软雅黑' }}&gt;教育经历&lt;/Text&gt;&#10;      &lt;/Box&gt;&#10;      &lt;Box style={{ flex: 1 }}&gt;&#10;        &lt;Text style={{ fontSize: 17, fontWeight: 'bold', color: '#171616', fontFamily: '微软雅黑' }}&gt;2005.09 — 2009.07 · 湖南大学 · 应用物理学 · 本科&lt;/Text&gt;&#10;      &lt;/Box&gt;&#10;    &lt;/Box&gt;&#10;&#10;    {/* 工作经历时间轴 */}&#10;    &lt;Box style={{ flex: 1, flexDirection: 'column', justifyContent: 'center', marginTop: 14 }}&gt;&#10;      &lt;Text style={{ fontSize: 17, fontWeight: 'bold', color: '#C42819', fontFamily: '微软雅黑', marginBottom: 12 }}&gt;工作经历&lt;/Text&gt;&#10;      &lt;Box style={{ flexDirection: 'column' }}&gt;&#10;        {[&#10;          { y: '2023.03 — 至今', c: '长沙八思量信息技术有限公司', p: '总工程师 · 湖南省激光控制系统工程中心副主任', hot: true },&#10;          { y: '2015.03 — 2023.02', c: '株洲嘉成科技发展有限公司', p: '系统工程师（工程机械控制器）', hot: false },&#10;          { y: '2012.10 — 2014.08', c: '东莞凯格精密机械有限公司', p: '电气工程师（EtherCAT 总线）', hot: false },&#10;          { y: '2009.11 — 2012.09', c: '光韵达光电科技股份有限公司', p: '研发工程师（激光工艺）', hot: false },&#10;        ].map((it, i) =&gt; (&#10;          &lt;Box key={i} style={{ flexDirection: 'row', alignItems: 'stretch' }}&gt;&#10;            &lt;Box style={{ width: 170, paddingTop: 2, paddingBottom: 12, paddingRight: 16, alignItems: 'flex-end' }}&gt;&#10;              &lt;Text style={{ fontSize: 15, color: '#6B7280', fontFamily: '微软雅黑', textAlign: 'right' }}&gt;{it.y}&lt;/Text&gt;&#10;            &lt;/Box&gt;&#10;            &lt;Box style={{ width: 28, alignItems: 'center', position: 'relative' }}&gt;&#10;              &lt;Box style={{ width: 14, height: 14, borderRadius: 7, background: it.hot ? '#C42819' : '#F26B40', marginTop: 3, zIndex: 2 }} /&gt;&#10;              {i &lt; 3 &amp;&amp; &lt;Box style={{ position: 'absolute', top: 17, width: 2, height: 44, background: '#E5E7EB' }} /&gt;}&#10;            &lt;/Box&gt;&#10;            &lt;Box style={{ flex: 1, paddingBottom: 12, paddingLeft: 14 }}&gt;&#10;              &lt;Text style={{ fontSize: 17, fontWeight: 'bold', color: it.hot ? '#C42819' : '#171616', fontFamily: '微软雅黑' }}&gt;{it.c}&lt;/Text&gt;&#10;              &lt;Text style={{ fontSize: 14, color: '#6B7280', fontFamily: '微软雅黑', marginTop: 2 }}&gt;{it.p}&lt;/Text&gt;&#10;            &lt;/Box&gt;&#10;          &lt;/Box&gt;&#10;        ))}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4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5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27336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主要教育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·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工作经历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666750" y="1162050"/>
            <a:ext cx="10858500" cy="609600"/>
          </a:xfrm>
          <a:prstGeom prst="roundRect">
            <a:avLst>
              <a:gd name="adj" fmla="val 18750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18" name=""/>
          <p:cNvSpPr/>
          <p:nvPr/>
        </p:nvSpPr>
        <p:spPr>
          <a:xfrm rot="0" flipH="0" flipV="0">
            <a:off x="876300" y="1314450"/>
            <a:ext cx="838200" cy="304800"/>
          </a:xfrm>
          <a:prstGeom prst="roundRect">
            <a:avLst>
              <a:gd name="adj" fmla="val 1875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990600" y="137160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微软雅黑"/>
                <a:ea typeface="微软雅黑"/>
              </a:rPr>
              <a:t>教育经历</a:t>
            </a:r>
            <a:endParaRPr/>
          </a:p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1905000" y="1371600"/>
            <a:ext cx="9410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171616"/>
                </a:solidFill>
                <a:latin typeface="微软雅黑"/>
                <a:ea typeface="微软雅黑"/>
              </a:rPr>
              <a:t>2005.09 — 2009.07 · </a:t>
            </a: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湖南大学</a:t>
            </a:r>
            <a:r>
              <a:rPr lang="en-US" sz="1275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应用物理学</a:t>
            </a:r>
            <a:r>
              <a:rPr lang="en-US" sz="1275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本科</a:t>
            </a:r>
            <a:endParaRPr/>
          </a:p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666750" y="3048000"/>
            <a:ext cx="108585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C42819"/>
                </a:solidFill>
                <a:latin typeface="微软雅黑"/>
                <a:ea typeface="微软雅黑"/>
              </a:rPr>
              <a:t>工作经历</a:t>
            </a:r>
            <a:endParaRPr/>
          </a:p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1114425" y="3381375"/>
            <a:ext cx="10191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2023.03 —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至今</a:t>
            </a:r>
            <a:endParaRPr/>
          </a:p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2686050" y="3362325"/>
            <a:ext cx="8839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C42819"/>
                </a:solidFill>
                <a:latin typeface="微软雅黑"/>
                <a:ea typeface="微软雅黑"/>
              </a:rPr>
              <a:t>长沙八思量信息技术有限公司</a:t>
            </a:r>
            <a:endParaRPr/>
          </a:p>
        </p:txBody>
      </p:sp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2686050" y="3581400"/>
            <a:ext cx="8839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总工程师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湖南省激光控制系统工程中心副主任</a:t>
            </a:r>
            <a:endParaRPr/>
          </a:p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885825" y="387667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2015.03 — 2023.02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2686050" y="3857625"/>
            <a:ext cx="8839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株洲嘉成科技发展有限公司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2686050" y="4076700"/>
            <a:ext cx="8839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系统工程师（工程机械控制器）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885825" y="437197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2012.10 — 2014.08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2686050" y="4352925"/>
            <a:ext cx="8839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东莞凯格精密机械有限公司</a:t>
            </a:r>
            <a:endParaRPr/>
          </a:p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2686050" y="4572000"/>
            <a:ext cx="8839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电气工程师（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EtherCAT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总线）</a:t>
            </a:r>
            <a:endParaRPr/>
          </a:p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885825" y="486727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2009.11 — 2012.09</a:t>
            </a:r>
            <a:endParaRPr/>
          </a:p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2686050" y="4848225"/>
            <a:ext cx="8839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光韵达光电科技股份有限公司</a:t>
            </a:r>
            <a:endParaRPr/>
          </a:p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2686050" y="5067300"/>
            <a:ext cx="8839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研发工程师（激光工艺）</a:t>
            </a:r>
            <a:endParaRPr/>
          </a:p>
        </p:txBody>
      </p:sp>
      <p:sp>
        <p:nvSpPr>
          <p:cNvPr id="234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35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36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37" name=""/>
          <p:cNvSpPr/>
          <p:nvPr/>
        </p:nvSpPr>
        <p:spPr>
          <a:xfrm rot="0" flipH="0" flipV="0">
            <a:off x="2409825" y="3524250"/>
            <a:ext cx="19050" cy="4191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38" name=""/>
          <p:cNvSpPr/>
          <p:nvPr/>
        </p:nvSpPr>
        <p:spPr>
          <a:xfrm rot="0" flipH="0" flipV="0">
            <a:off x="2409825" y="4019550"/>
            <a:ext cx="19050" cy="4191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39" name=""/>
          <p:cNvSpPr/>
          <p:nvPr/>
        </p:nvSpPr>
        <p:spPr>
          <a:xfrm rot="0" flipH="0" flipV="0">
            <a:off x="2409825" y="4514850"/>
            <a:ext cx="19050" cy="4191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04 / 13</a:t>
            </a:r>
            <a:endParaRPr/>
          </a:p>
        </p:txBody>
      </p:sp>
      <p:sp>
        <p:nvSpPr>
          <p:cNvPr id="241" name=""/>
          <p:cNvSpPr/>
          <p:nvPr/>
        </p:nvSpPr>
        <p:spPr>
          <a:xfrm rot="0" flipH="0" flipV="0">
            <a:off x="2352675" y="33909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42" name=""/>
          <p:cNvSpPr/>
          <p:nvPr/>
        </p:nvSpPr>
        <p:spPr>
          <a:xfrm rot="0" flipH="0" flipV="0">
            <a:off x="2352675" y="38862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43" name=""/>
          <p:cNvSpPr/>
          <p:nvPr/>
        </p:nvSpPr>
        <p:spPr>
          <a:xfrm rot="0" flipH="0" flipV="0">
            <a:off x="2352675" y="43815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44" name=""/>
          <p:cNvSpPr/>
          <p:nvPr/>
        </p:nvSpPr>
        <p:spPr>
          <a:xfrm rot="0" flipH="0" flipV="0">
            <a:off x="2352675" y="48768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</p:spTree>
  </p:cSld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245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引进前重要创新成果&lt;/Text&gt;&#10;  &lt;/Box&gt;&#10;&#10;  {/* C 区内容 */}&#10;  &lt;Box style={{ flex: 1, paddingLeft: 70, paddingRight: 70, paddingTop: 18, paddingBottom: 24, flexDirection: 'row', gap: 18 }}&gt;&#10;&#10;    {/* 左列 4 项 */}&#10;    &lt;Box style={{ flex: 1, flexDirection: 'column', gap: 12 }}&gt;&#10;      {[&#10;        ['激光标记方法及装置（第一发明人）', '效率提升 54%–120%，已应用于大族激光'],&#10;        ['多机器人视觉协同控制（主要发明人）', '攻克多机器人视觉引导与同步控制难题'],&#10;        ['统一 M4 开发平台', '大幅缩短开发周期，解决项目碎片化痛点'],&#10;        ['多机型机器人控制系统', '兼容码垛、焊接、搬运、Scara 等'],&#10;      ].map((it, i) =&gt; (&#10;        &lt;Box key={i} style={{ flex: 1, flexDirection: 'row', alignItems: 'center', background: '#FBF7F2', border: '1px solid #E5E7EB', borderRadius: 10, paddingTop: 10, paddingBottom: 10, paddingLeft: 14, paddingRight: 14 }}&gt;&#10;          &lt;Box style={{ width: 28, height: 28, borderRadius: 14, background: '#C42819', justifyContent: 'center', alignItems: 'center', marginRight: 12 }}&gt;&#10;            &lt;Text style={{ fontSize: 14, fontWeight: 'bold', color: '#FFFFFF', fontFamily: '微软雅黑' }}&gt;{i + 1}&lt;/Text&gt;&#10;          &lt;/Box&gt;&#10;          &lt;Box style={{ flex: 1 }}&gt;&#10;            &lt;Text style={{ fontSize: 14, fontWeight: 'bold', color: '#171616', fontFamily: '微软雅黑', lineHeight: 1.4 }}&gt;{it[0]}&lt;/Text&gt;&#10;            &lt;Text style={{ fontSize: 12, color: '#6B7280', fontFamily: '微软雅黑', marginTop: 2, lineHeight: 1.4 }}&gt;{it[1]}&lt;/Text&gt;&#10;          &lt;/Box&gt;&#10;        &lt;/Box&gt;&#10;      ))}&#10;    &lt;/Box&gt;&#10;&#10;    {/* 中列 4 项 */}&#10;    &lt;Box style={{ flex: 1, flexDirection: 'column', gap: 12 }}&gt;&#10;      {[&#10;        ['高速飞行打标控制卡', '位图二维码工艺领先，速度提升 30%'],&#10;        ['LED 晶体测试控制卡国产化', '进口替代，单台节省成本 5000 元'],&#10;        ['LPKF 激光切割系统改造', '红宝石改光纤，盘活千万级老旧设备'],&#10;        ['20–30μm 激光钻孔工艺', '国内首家实现高质量、高一致性加工'],&#10;      ].map((it, i) =&gt; (&#10;        &lt;Box key={i} style={{ flex: 1, flexDirection: 'row', alignItems: 'center', background: '#FBF7F2', border: '1px solid #E5E7EB', borderRadius: 10, paddingTop: 10, paddingBottom: 10, paddingLeft: 14, paddingRight: 14 }}&gt;&#10;          &lt;Box style={{ width: 28, height: 28, borderRadius: 14, background: '#EE5530', justifyContent: 'center', alignItems: 'center', marginRight: 12 }}&gt;&#10;            &lt;Text style={{ fontSize: 14, fontWeight: 'bold', color: '#FFFFFF', fontFamily: '微软雅黑' }}&gt;{i + 5}&lt;/Text&gt;&#10;          &lt;/Box&gt;&#10;          &lt;Box style={{ flex: 1 }}&gt;&#10;            &lt;Text style={{ fontSize: 14, fontWeight: 'bold', color: '#171616', fontFamily: '微软雅黑', lineHeight: 1.4 }}&gt;{it[0]}&lt;/Text&gt;&#10;            &lt;Text style={{ fontSize: 12, color: '#6B7280', fontFamily: '微软雅黑', marginTop: 2, lineHeight: 1.4 }}&gt;{it[1]}&lt;/Text&gt;&#10;          &lt;/Box&gt;&#10;        &lt;/Box&gt;&#10;      ))}&#10;    &lt;/Box&gt;&#10;&#10;    {/* 右列工艺实拍 */}&#10;    &lt;Box style={{ width: 172, flexDirection: 'column', gap: 10 }}&gt;&#10;      {[&#10;        ['assets/pre_bitmap.jpg', '位图二维码工艺'],&#10;        ['assets/pre_drilling.png', '28μm 激光钻孔'],&#10;        ['assets/pre_conversion.png', '红宝石改光纤切割'],&#10;      ].map((it, i) =&gt; (&#10;        &lt;Box key={i} style={{ flex: 1, borderRadius: 10, overflow: 'hidden', border: '1px solid #E5E7EB', position: 'relative' }}&gt;&#10;          &lt;Image src={it[0]} style={{ width: '100%', height: '100%', objectFit: 'cover' }} /&gt;&#10;          &lt;Box style={{ position: 'absolute', bottom: 0, left: 0, right: 0, background: 'rgba(23,22,22,0.72)', paddingTop: 4, paddingBottom: 4, paddingLeft: 10, paddingRight: 10 }}&gt;&#10;            &lt;Text style={{ fontSize: 11, color: '#FFFFFF', fontFamily: '微软雅黑' }}&gt;{it[1]}&lt;/Text&gt;&#10;          &lt;/Box&gt;&#10;        &lt;/Box&gt;&#10;      ))}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5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7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27432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引进前重要创新成果</a:t>
            </a:r>
            <a:endParaRPr/>
          </a:p>
        </p:txBody>
      </p:sp>
      <p:sp>
        <p:nvSpPr>
          <p:cNvPr id="249" name=""/>
          <p:cNvSpPr/>
          <p:nvPr/>
        </p:nvSpPr>
        <p:spPr>
          <a:xfrm rot="0" flipH="0" flipV="0">
            <a:off x="666750" y="1123950"/>
            <a:ext cx="4438650" cy="1257300"/>
          </a:xfrm>
          <a:prstGeom prst="roundRect">
            <a:avLst>
              <a:gd name="adj" fmla="val 7576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0" name=""/>
          <p:cNvSpPr/>
          <p:nvPr/>
        </p:nvSpPr>
        <p:spPr>
          <a:xfrm rot="0" flipH="0" flipV="0">
            <a:off x="800100" y="1619250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51" name="" descr="{&quot;isTemplate&quot;:true,&quot;type&quot;:&quot;text&quot;}"/>
          <p:cNvSpPr txBox="1"/>
          <p:nvPr/>
        </p:nvSpPr>
        <p:spPr>
          <a:xfrm rot="0" flipH="0" flipV="0">
            <a:off x="895350" y="1676400"/>
            <a:ext cx="8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/>
          </a:p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1181100" y="1533525"/>
            <a:ext cx="379095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激光标记方法及装置（第一发明人）</a:t>
            </a:r>
            <a:endParaRPr/>
          </a:p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1181100" y="1781175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效率提升</a:t>
            </a:r>
            <a:r>
              <a:rPr lang="en-US" sz="900">
                <a:solidFill>
                  <a:srgbClr val="6B7280"/>
                </a:solidFill>
                <a:latin typeface="微软雅黑"/>
                <a:ea typeface="微软雅黑"/>
              </a:rPr>
              <a:t> 54%–120%</a:t>
            </a: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，已应用于大族激光</a:t>
            </a:r>
            <a:endParaRPr/>
          </a:p>
        </p:txBody>
      </p:sp>
      <p:sp>
        <p:nvSpPr>
          <p:cNvPr id="254" name=""/>
          <p:cNvSpPr/>
          <p:nvPr/>
        </p:nvSpPr>
        <p:spPr>
          <a:xfrm rot="0" flipH="0" flipV="0">
            <a:off x="666750" y="2495550"/>
            <a:ext cx="4438650" cy="1247775"/>
          </a:xfrm>
          <a:prstGeom prst="roundRect">
            <a:avLst>
              <a:gd name="adj" fmla="val 763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5" name=""/>
          <p:cNvSpPr/>
          <p:nvPr/>
        </p:nvSpPr>
        <p:spPr>
          <a:xfrm rot="0" flipH="0" flipV="0">
            <a:off x="800100" y="2990850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895350" y="3048000"/>
            <a:ext cx="8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/>
          </a:p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1181100" y="2895600"/>
            <a:ext cx="379095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多机器人视觉协同控制（主要发明人）</a:t>
            </a:r>
            <a:endParaRPr/>
          </a:p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1181100" y="3143250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攻克多机器人视觉引导与同步控制难题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666750" y="3857625"/>
            <a:ext cx="4438650" cy="1257300"/>
          </a:xfrm>
          <a:prstGeom prst="roundRect">
            <a:avLst>
              <a:gd name="adj" fmla="val 7576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60" name=""/>
          <p:cNvSpPr/>
          <p:nvPr/>
        </p:nvSpPr>
        <p:spPr>
          <a:xfrm rot="0" flipH="0" flipV="0">
            <a:off x="800100" y="4352925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895350" y="4410075"/>
            <a:ext cx="8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/>
          </a:p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1181100" y="4267200"/>
            <a:ext cx="379095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统一</a:t>
            </a:r>
            <a:r>
              <a:rPr lang="en-US" sz="1050" b="1">
                <a:solidFill>
                  <a:srgbClr val="171616"/>
                </a:solidFill>
                <a:latin typeface="微软雅黑"/>
                <a:ea typeface="微软雅黑"/>
              </a:rPr>
              <a:t> M4 </a:t>
            </a: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开发平台</a:t>
            </a:r>
            <a:endParaRPr/>
          </a:p>
        </p:txBody>
      </p:sp>
      <p:sp>
        <p:nvSpPr>
          <p:cNvPr id="263" name="" descr="{&quot;isTemplate&quot;:true,&quot;type&quot;:&quot;text&quot;}"/>
          <p:cNvSpPr txBox="1"/>
          <p:nvPr/>
        </p:nvSpPr>
        <p:spPr>
          <a:xfrm rot="0" flipH="0" flipV="0">
            <a:off x="1181100" y="4514850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大幅缩短开发周期，解决项目碎片化痛点</a:t>
            </a:r>
            <a:endParaRPr/>
          </a:p>
        </p:txBody>
      </p:sp>
      <p:sp>
        <p:nvSpPr>
          <p:cNvPr id="264" name=""/>
          <p:cNvSpPr/>
          <p:nvPr/>
        </p:nvSpPr>
        <p:spPr>
          <a:xfrm rot="0" flipH="0" flipV="0">
            <a:off x="666750" y="5229225"/>
            <a:ext cx="4438650" cy="1247775"/>
          </a:xfrm>
          <a:prstGeom prst="roundRect">
            <a:avLst>
              <a:gd name="adj" fmla="val 763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65" name=""/>
          <p:cNvSpPr/>
          <p:nvPr/>
        </p:nvSpPr>
        <p:spPr>
          <a:xfrm rot="0" flipH="0" flipV="0">
            <a:off x="800100" y="5724525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66" name="" descr="{&quot;isTemplate&quot;:true,&quot;type&quot;:&quot;text&quot;}"/>
          <p:cNvSpPr txBox="1"/>
          <p:nvPr/>
        </p:nvSpPr>
        <p:spPr>
          <a:xfrm rot="0" flipH="0" flipV="0">
            <a:off x="895350" y="5781675"/>
            <a:ext cx="8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  <a:endParaRPr/>
          </a:p>
        </p:txBody>
      </p:sp>
      <p:sp>
        <p:nvSpPr>
          <p:cNvPr id="267" name="" descr="{&quot;isTemplate&quot;:true,&quot;type&quot;:&quot;text&quot;}"/>
          <p:cNvSpPr txBox="1"/>
          <p:nvPr/>
        </p:nvSpPr>
        <p:spPr>
          <a:xfrm rot="0" flipH="0" flipV="0">
            <a:off x="1181100" y="5629275"/>
            <a:ext cx="379095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多机型机器人控制系统</a:t>
            </a:r>
            <a:endParaRPr/>
          </a:p>
        </p:txBody>
      </p:sp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1181100" y="5876925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兼容码垛、焊接、搬运、</a:t>
            </a:r>
            <a:r>
              <a:rPr lang="en-US" sz="900">
                <a:solidFill>
                  <a:srgbClr val="6B7280"/>
                </a:solidFill>
                <a:latin typeface="微软雅黑"/>
                <a:ea typeface="微软雅黑"/>
              </a:rPr>
              <a:t>Scara </a:t>
            </a: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等</a:t>
            </a:r>
            <a:endParaRPr/>
          </a:p>
        </p:txBody>
      </p:sp>
      <p:sp>
        <p:nvSpPr>
          <p:cNvPr id="269" name=""/>
          <p:cNvSpPr/>
          <p:nvPr/>
        </p:nvSpPr>
        <p:spPr>
          <a:xfrm rot="0" flipH="0" flipV="0">
            <a:off x="5276850" y="1123950"/>
            <a:ext cx="4438650" cy="1257300"/>
          </a:xfrm>
          <a:prstGeom prst="roundRect">
            <a:avLst>
              <a:gd name="adj" fmla="val 7576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70" name=""/>
          <p:cNvSpPr/>
          <p:nvPr/>
        </p:nvSpPr>
        <p:spPr>
          <a:xfrm rot="0" flipH="0" flipV="0">
            <a:off x="5410200" y="1619250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71" name="" descr="{&quot;isTemplate&quot;:true,&quot;type&quot;:&quot;text&quot;}"/>
          <p:cNvSpPr txBox="1"/>
          <p:nvPr/>
        </p:nvSpPr>
        <p:spPr>
          <a:xfrm rot="0" flipH="0" flipV="0">
            <a:off x="5505450" y="1676400"/>
            <a:ext cx="8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/>
                <a:ea typeface="微软雅黑"/>
              </a:rPr>
              <a:t>5</a:t>
            </a:r>
            <a:endParaRPr/>
          </a:p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5791200" y="1533525"/>
            <a:ext cx="379095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高速飞行打标控制卡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5791200" y="1781175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位图二维码工艺领先，速度提升</a:t>
            </a:r>
            <a:r>
              <a:rPr lang="en-US" sz="900">
                <a:solidFill>
                  <a:srgbClr val="6B7280"/>
                </a:solidFill>
                <a:latin typeface="微软雅黑"/>
                <a:ea typeface="微软雅黑"/>
              </a:rPr>
              <a:t> 30%</a:t>
            </a:r>
            <a:endParaRPr/>
          </a:p>
        </p:txBody>
      </p:sp>
      <p:sp>
        <p:nvSpPr>
          <p:cNvPr id="274" name=""/>
          <p:cNvSpPr/>
          <p:nvPr/>
        </p:nvSpPr>
        <p:spPr>
          <a:xfrm rot="0" flipH="0" flipV="0">
            <a:off x="5276850" y="2495550"/>
            <a:ext cx="4438650" cy="1247775"/>
          </a:xfrm>
          <a:prstGeom prst="roundRect">
            <a:avLst>
              <a:gd name="adj" fmla="val 763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75" name=""/>
          <p:cNvSpPr/>
          <p:nvPr/>
        </p:nvSpPr>
        <p:spPr>
          <a:xfrm rot="0" flipH="0" flipV="0">
            <a:off x="5410200" y="2990850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76" name="" descr="{&quot;isTemplate&quot;:true,&quot;type&quot;:&quot;text&quot;}"/>
          <p:cNvSpPr txBox="1"/>
          <p:nvPr/>
        </p:nvSpPr>
        <p:spPr>
          <a:xfrm rot="0" flipH="0" flipV="0">
            <a:off x="5505450" y="3048000"/>
            <a:ext cx="8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/>
                <a:ea typeface="微软雅黑"/>
              </a:rPr>
              <a:t>6</a:t>
            </a:r>
            <a:endParaRPr/>
          </a:p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5791200" y="2895600"/>
            <a:ext cx="379095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050" b="1">
                <a:solidFill>
                  <a:srgbClr val="171616"/>
                </a:solidFill>
                <a:latin typeface="微软雅黑"/>
                <a:ea typeface="微软雅黑"/>
              </a:rPr>
              <a:t>LED </a:t>
            </a: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晶体测试控制卡国产化</a:t>
            </a:r>
            <a:endParaRPr/>
          </a:p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5791200" y="3143250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进口替代，单台节省成本</a:t>
            </a:r>
            <a:r>
              <a:rPr lang="en-US" sz="900">
                <a:solidFill>
                  <a:srgbClr val="6B7280"/>
                </a:solidFill>
                <a:latin typeface="微软雅黑"/>
                <a:ea typeface="微软雅黑"/>
              </a:rPr>
              <a:t> 5000 </a:t>
            </a: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元</a:t>
            </a:r>
            <a:endParaRPr/>
          </a:p>
        </p:txBody>
      </p:sp>
      <p:sp>
        <p:nvSpPr>
          <p:cNvPr id="279" name=""/>
          <p:cNvSpPr/>
          <p:nvPr/>
        </p:nvSpPr>
        <p:spPr>
          <a:xfrm rot="0" flipH="0" flipV="0">
            <a:off x="5276850" y="3857625"/>
            <a:ext cx="4438650" cy="1257300"/>
          </a:xfrm>
          <a:prstGeom prst="roundRect">
            <a:avLst>
              <a:gd name="adj" fmla="val 7576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80" name=""/>
          <p:cNvSpPr/>
          <p:nvPr/>
        </p:nvSpPr>
        <p:spPr>
          <a:xfrm rot="0" flipH="0" flipV="0">
            <a:off x="5410200" y="4352925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5505450" y="4410075"/>
            <a:ext cx="8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/>
                <a:ea typeface="微软雅黑"/>
              </a:rPr>
              <a:t>7</a:t>
            </a:r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5791200" y="4267200"/>
            <a:ext cx="379095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050" b="1">
                <a:solidFill>
                  <a:srgbClr val="171616"/>
                </a:solidFill>
                <a:latin typeface="微软雅黑"/>
                <a:ea typeface="微软雅黑"/>
              </a:rPr>
              <a:t>LPKF </a:t>
            </a: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激光切割系统改造</a:t>
            </a:r>
            <a:endParaRPr/>
          </a:p>
        </p:txBody>
      </p:sp>
      <p:sp>
        <p:nvSpPr>
          <p:cNvPr id="283" name="" descr="{&quot;isTemplate&quot;:true,&quot;type&quot;:&quot;text&quot;}"/>
          <p:cNvSpPr txBox="1"/>
          <p:nvPr/>
        </p:nvSpPr>
        <p:spPr>
          <a:xfrm rot="0" flipH="0" flipV="0">
            <a:off x="5791200" y="4514850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红宝石改光纤，盘活千万级老旧设备</a:t>
            </a:r>
            <a:endParaRPr/>
          </a:p>
        </p:txBody>
      </p:sp>
      <p:sp>
        <p:nvSpPr>
          <p:cNvPr id="284" name=""/>
          <p:cNvSpPr/>
          <p:nvPr/>
        </p:nvSpPr>
        <p:spPr>
          <a:xfrm rot="0" flipH="0" flipV="0">
            <a:off x="5276850" y="5229225"/>
            <a:ext cx="4438650" cy="1247775"/>
          </a:xfrm>
          <a:prstGeom prst="roundRect">
            <a:avLst>
              <a:gd name="adj" fmla="val 763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85" name=""/>
          <p:cNvSpPr/>
          <p:nvPr/>
        </p:nvSpPr>
        <p:spPr>
          <a:xfrm rot="0" flipH="0" flipV="0">
            <a:off x="5410200" y="5724525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86" name="" descr="{&quot;isTemplate&quot;:true,&quot;type&quot;:&quot;text&quot;}"/>
          <p:cNvSpPr txBox="1"/>
          <p:nvPr/>
        </p:nvSpPr>
        <p:spPr>
          <a:xfrm rot="0" flipH="0" flipV="0">
            <a:off x="5505450" y="5781675"/>
            <a:ext cx="85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/>
                <a:ea typeface="微软雅黑"/>
              </a:rPr>
              <a:t>8</a:t>
            </a:r>
            <a:endParaRPr/>
          </a:p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5791200" y="5629275"/>
            <a:ext cx="379095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050" b="1">
                <a:solidFill>
                  <a:srgbClr val="171616"/>
                </a:solidFill>
                <a:latin typeface="微软雅黑"/>
                <a:ea typeface="微软雅黑"/>
              </a:rPr>
              <a:t>20–30μm </a:t>
            </a:r>
            <a:r>
              <a:rPr lang="zh-CN" sz="1050" b="1">
                <a:solidFill>
                  <a:srgbClr val="171616"/>
                </a:solidFill>
                <a:latin typeface="微软雅黑"/>
                <a:ea typeface="微软雅黑"/>
              </a:rPr>
              <a:t>激光钻孔工艺</a:t>
            </a:r>
            <a:endParaRPr/>
          </a:p>
        </p:txBody>
      </p:sp>
      <p:sp>
        <p:nvSpPr>
          <p:cNvPr id="288" name="" descr="{&quot;isTemplate&quot;:true,&quot;type&quot;:&quot;text&quot;}"/>
          <p:cNvSpPr txBox="1"/>
          <p:nvPr/>
        </p:nvSpPr>
        <p:spPr>
          <a:xfrm rot="0" flipH="0" flipV="0">
            <a:off x="5791200" y="5876925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00">
                <a:solidFill>
                  <a:srgbClr val="6B7280"/>
                </a:solidFill>
                <a:latin typeface="微软雅黑"/>
                <a:ea typeface="微软雅黑"/>
              </a:rPr>
              <a:t>国内首家实现高质量、高一致性加工</a:t>
            </a:r>
            <a:endParaRPr/>
          </a:p>
        </p:txBody>
      </p:sp>
      <p:sp>
        <p:nvSpPr>
          <p:cNvPr id="289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90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91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92" name=""/>
          <p:cNvSpPr/>
          <p:nvPr/>
        </p:nvSpPr>
        <p:spPr>
          <a:xfrm rot="0" flipH="0" flipV="0">
            <a:off x="9886950" y="1123950"/>
            <a:ext cx="1638300" cy="1724025"/>
          </a:xfrm>
          <a:prstGeom prst="roundRect">
            <a:avLst>
              <a:gd name="adj" fmla="val 5814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pic>
        <p:nvPicPr>
          <p:cNvPr id="293" name=""/>
          <p:cNvPicPr>
            <a:picLocks noChangeAspect="1"/>
          </p:cNvPicPr>
          <p:nvPr/>
        </p:nvPicPr>
        <p:blipFill>
          <a:blip r:embed="rId1"/>
          <a:srcRect l="14364" t="0" r="14364" b="0"/>
          <a:stretch>
            <a:fillRect/>
          </a:stretch>
        </p:blipFill>
        <p:spPr>
          <a:xfrm rot="0" flipH="0" flipV="0">
            <a:off x="9886950" y="1123950"/>
            <a:ext cx="1638300" cy="1724025"/>
          </a:xfrm>
          <a:custGeom>
            <a:pathLst>
              <a:path w="172" h="181">
                <a:moveTo>
                  <a:pt x="162" y="0"/>
                </a:moveTo>
                <a:cubicBezTo>
                  <a:pt x="168" y="0"/>
                  <a:pt x="172" y="5"/>
                  <a:pt x="172" y="10"/>
                </a:cubicBezTo>
                <a:lnTo>
                  <a:pt x="172" y="171"/>
                </a:lnTo>
                <a:cubicBezTo>
                  <a:pt x="172" y="177"/>
                  <a:pt x="168" y="181"/>
                  <a:pt x="162" y="181"/>
                </a:cubicBezTo>
                <a:lnTo>
                  <a:pt x="10" y="181"/>
                </a:lnTo>
                <a:cubicBezTo>
                  <a:pt x="4" y="181"/>
                  <a:pt x="0" y="177"/>
                  <a:pt x="0" y="171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162" y="0"/>
                </a:lnTo>
                <a:close/>
              </a:path>
            </a:pathLst>
          </a:custGeom>
          <a:ln/>
        </p:spPr>
      </p:pic>
      <p:sp>
        <p:nvSpPr>
          <p:cNvPr id="294" name=""/>
          <p:cNvSpPr/>
          <p:nvPr/>
        </p:nvSpPr>
        <p:spPr>
          <a:xfrm rot="0" flipH="0" flipV="0">
            <a:off x="9886950" y="2638425"/>
            <a:ext cx="1638300" cy="209550"/>
          </a:xfrm>
          <a:custGeom>
            <a:pathLst>
              <a:path w="172" h="22">
                <a:moveTo>
                  <a:pt x="172" y="12"/>
                </a:moveTo>
                <a:cubicBezTo>
                  <a:pt x="172" y="18"/>
                  <a:pt x="168" y="22"/>
                  <a:pt x="162" y="22"/>
                </a:cubicBezTo>
                <a:lnTo>
                  <a:pt x="10" y="22"/>
                </a:lnTo>
                <a:cubicBezTo>
                  <a:pt x="4" y="22"/>
                  <a:pt x="0" y="18"/>
                  <a:pt x="0" y="12"/>
                </a:cubicBezTo>
                <a:lnTo>
                  <a:pt x="0" y="0"/>
                </a:lnTo>
                <a:lnTo>
                  <a:pt x="172" y="0"/>
                </a:lnTo>
                <a:close/>
              </a:path>
            </a:pathLst>
          </a:custGeom>
          <a:solidFill>
            <a:srgbClr val="171616">
              <a:alpha val="72000"/>
            </a:srgbClr>
          </a:solidFill>
          <a:ln/>
        </p:spPr>
        <p:txBody>
          <a:bodyPr/>
          <a:p/>
        </p:txBody>
      </p:sp>
      <p:sp>
        <p:nvSpPr>
          <p:cNvPr id="295" name="" descr="{&quot;isTemplate&quot;:true,&quot;type&quot;:&quot;text&quot;}"/>
          <p:cNvSpPr txBox="1"/>
          <p:nvPr/>
        </p:nvSpPr>
        <p:spPr>
          <a:xfrm rot="0" flipH="0" flipV="0">
            <a:off x="9982200" y="2676525"/>
            <a:ext cx="1447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FFFFFF"/>
                </a:solidFill>
                <a:latin typeface="微软雅黑"/>
                <a:ea typeface="微软雅黑"/>
              </a:rPr>
              <a:t>位图二维码工艺</a:t>
            </a:r>
            <a:endParaRPr/>
          </a:p>
        </p:txBody>
      </p:sp>
      <p:sp>
        <p:nvSpPr>
          <p:cNvPr id="296" name=""/>
          <p:cNvSpPr/>
          <p:nvPr/>
        </p:nvSpPr>
        <p:spPr>
          <a:xfrm rot="0" flipH="0" flipV="0">
            <a:off x="9886950" y="2943225"/>
            <a:ext cx="1638300" cy="1714500"/>
          </a:xfrm>
          <a:prstGeom prst="roundRect">
            <a:avLst>
              <a:gd name="adj" fmla="val 5814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pic>
        <p:nvPicPr>
          <p:cNvPr id="297" name=""/>
          <p:cNvPicPr>
            <a:picLocks noChangeAspect="1"/>
          </p:cNvPicPr>
          <p:nvPr/>
        </p:nvPicPr>
        <p:blipFill>
          <a:blip r:embed="rId2"/>
          <a:srcRect l="14139" t="0" r="14139" b="0"/>
          <a:stretch>
            <a:fillRect/>
          </a:stretch>
        </p:blipFill>
        <p:spPr>
          <a:xfrm rot="0" flipH="0" flipV="0">
            <a:off x="9886950" y="2943225"/>
            <a:ext cx="1638300" cy="1714500"/>
          </a:xfrm>
          <a:custGeom>
            <a:pathLst>
              <a:path w="172" h="180">
                <a:moveTo>
                  <a:pt x="162" y="0"/>
                </a:moveTo>
                <a:cubicBezTo>
                  <a:pt x="168" y="0"/>
                  <a:pt x="172" y="5"/>
                  <a:pt x="172" y="10"/>
                </a:cubicBezTo>
                <a:lnTo>
                  <a:pt x="172" y="170"/>
                </a:lnTo>
                <a:cubicBezTo>
                  <a:pt x="172" y="176"/>
                  <a:pt x="168" y="180"/>
                  <a:pt x="162" y="180"/>
                </a:cubicBezTo>
                <a:lnTo>
                  <a:pt x="10" y="180"/>
                </a:lnTo>
                <a:cubicBezTo>
                  <a:pt x="4" y="180"/>
                  <a:pt x="0" y="176"/>
                  <a:pt x="0" y="170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162" y="0"/>
                </a:lnTo>
                <a:close/>
              </a:path>
            </a:pathLst>
          </a:custGeom>
          <a:ln/>
        </p:spPr>
      </p:pic>
      <p:sp>
        <p:nvSpPr>
          <p:cNvPr id="298" name=""/>
          <p:cNvSpPr/>
          <p:nvPr/>
        </p:nvSpPr>
        <p:spPr>
          <a:xfrm rot="0" flipH="0" flipV="0">
            <a:off x="9886950" y="4448175"/>
            <a:ext cx="1638300" cy="209550"/>
          </a:xfrm>
          <a:custGeom>
            <a:pathLst>
              <a:path w="172" h="22">
                <a:moveTo>
                  <a:pt x="172" y="12"/>
                </a:moveTo>
                <a:cubicBezTo>
                  <a:pt x="172" y="18"/>
                  <a:pt x="168" y="22"/>
                  <a:pt x="162" y="22"/>
                </a:cubicBezTo>
                <a:lnTo>
                  <a:pt x="10" y="22"/>
                </a:lnTo>
                <a:cubicBezTo>
                  <a:pt x="4" y="22"/>
                  <a:pt x="0" y="18"/>
                  <a:pt x="0" y="12"/>
                </a:cubicBezTo>
                <a:lnTo>
                  <a:pt x="0" y="0"/>
                </a:lnTo>
                <a:lnTo>
                  <a:pt x="172" y="0"/>
                </a:lnTo>
                <a:close/>
              </a:path>
            </a:pathLst>
          </a:custGeom>
          <a:solidFill>
            <a:srgbClr val="171616">
              <a:alpha val="72000"/>
            </a:srgbClr>
          </a:solidFill>
          <a:ln/>
        </p:spPr>
        <p:txBody>
          <a:bodyPr/>
          <a:p/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9982200" y="4486275"/>
            <a:ext cx="1447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>
                <a:solidFill>
                  <a:srgbClr val="FFFFFF"/>
                </a:solidFill>
                <a:latin typeface="微软雅黑"/>
                <a:ea typeface="微软雅黑"/>
              </a:rPr>
              <a:t>28μm </a:t>
            </a:r>
            <a:r>
              <a:rPr lang="zh-CN" sz="825">
                <a:solidFill>
                  <a:srgbClr val="FFFFFF"/>
                </a:solidFill>
                <a:latin typeface="微软雅黑"/>
                <a:ea typeface="微软雅黑"/>
              </a:rPr>
              <a:t>激光钻孔</a:t>
            </a:r>
            <a:endParaRPr/>
          </a:p>
        </p:txBody>
      </p:sp>
      <p:sp>
        <p:nvSpPr>
          <p:cNvPr id="300" name=""/>
          <p:cNvSpPr/>
          <p:nvPr/>
        </p:nvSpPr>
        <p:spPr>
          <a:xfrm rot="0" flipH="0" flipV="0">
            <a:off x="9886950" y="4752975"/>
            <a:ext cx="1638300" cy="1724025"/>
          </a:xfrm>
          <a:prstGeom prst="roundRect">
            <a:avLst>
              <a:gd name="adj" fmla="val 5814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pic>
        <p:nvPicPr>
          <p:cNvPr id="301" name=""/>
          <p:cNvPicPr>
            <a:picLocks noChangeAspect="1"/>
          </p:cNvPicPr>
          <p:nvPr/>
        </p:nvPicPr>
        <p:blipFill>
          <a:blip r:embed="rId3"/>
          <a:srcRect l="5322" t="0" r="5322" b="0"/>
          <a:stretch>
            <a:fillRect/>
          </a:stretch>
        </p:blipFill>
        <p:spPr>
          <a:xfrm rot="0" flipH="0" flipV="0">
            <a:off x="9886950" y="4752975"/>
            <a:ext cx="1638300" cy="1724025"/>
          </a:xfrm>
          <a:custGeom>
            <a:pathLst>
              <a:path w="172" h="181">
                <a:moveTo>
                  <a:pt x="162" y="0"/>
                </a:moveTo>
                <a:cubicBezTo>
                  <a:pt x="168" y="0"/>
                  <a:pt x="172" y="5"/>
                  <a:pt x="172" y="10"/>
                </a:cubicBezTo>
                <a:lnTo>
                  <a:pt x="172" y="171"/>
                </a:lnTo>
                <a:cubicBezTo>
                  <a:pt x="172" y="177"/>
                  <a:pt x="168" y="181"/>
                  <a:pt x="162" y="181"/>
                </a:cubicBezTo>
                <a:lnTo>
                  <a:pt x="10" y="181"/>
                </a:lnTo>
                <a:cubicBezTo>
                  <a:pt x="4" y="181"/>
                  <a:pt x="0" y="177"/>
                  <a:pt x="0" y="171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162" y="0"/>
                </a:lnTo>
                <a:close/>
              </a:path>
            </a:pathLst>
          </a:custGeom>
          <a:ln/>
        </p:spPr>
      </p:pic>
      <p:sp>
        <p:nvSpPr>
          <p:cNvPr id="302" name=""/>
          <p:cNvSpPr/>
          <p:nvPr/>
        </p:nvSpPr>
        <p:spPr>
          <a:xfrm rot="0" flipH="0" flipV="0">
            <a:off x="9886950" y="6267450"/>
            <a:ext cx="1638300" cy="209550"/>
          </a:xfrm>
          <a:custGeom>
            <a:pathLst>
              <a:path w="172" h="22">
                <a:moveTo>
                  <a:pt x="172" y="12"/>
                </a:moveTo>
                <a:cubicBezTo>
                  <a:pt x="172" y="18"/>
                  <a:pt x="168" y="22"/>
                  <a:pt x="162" y="22"/>
                </a:cubicBezTo>
                <a:lnTo>
                  <a:pt x="10" y="22"/>
                </a:lnTo>
                <a:cubicBezTo>
                  <a:pt x="4" y="22"/>
                  <a:pt x="0" y="18"/>
                  <a:pt x="0" y="12"/>
                </a:cubicBezTo>
                <a:lnTo>
                  <a:pt x="0" y="0"/>
                </a:lnTo>
                <a:lnTo>
                  <a:pt x="172" y="0"/>
                </a:lnTo>
                <a:close/>
              </a:path>
            </a:pathLst>
          </a:custGeom>
          <a:solidFill>
            <a:srgbClr val="171616">
              <a:alpha val="72000"/>
            </a:srgbClr>
          </a:solidFill>
          <a:ln/>
        </p:spPr>
        <p:txBody>
          <a:bodyPr/>
          <a:p/>
        </p:txBody>
      </p:sp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9982200" y="6305550"/>
            <a:ext cx="1447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FFFFFF"/>
                </a:solidFill>
                <a:latin typeface="微软雅黑"/>
                <a:ea typeface="微软雅黑"/>
              </a:rPr>
              <a:t>红宝石改光纤切割</a:t>
            </a:r>
            <a:endParaRPr/>
          </a:p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05 / 13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305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引进以来主要业绩贡献&lt;/Text&gt;&#10;  &lt;/Box&gt;&#10;&#10;  {/* C 区内容 */}&#10;  &lt;Box style={{ flex: 1, paddingLeft: 70, paddingRight: 70, paddingTop: 20, paddingBottom: 24, flexDirection: 'column' }}&gt;&#10;&#10;    {/* 总述大卡 */}&#10;    &lt;Box style={{ background: 'linear-gradient(180deg, #C42819 0%, #A81810 100%)', borderRadius: 14, paddingTop: 26, paddingBottom: 26, paddingLeft: 30, paddingRight: 30 }}&gt;&#10;      &lt;Box style={{ flexDirection: 'row', alignItems: 'baseline' }}&gt;&#10;        &lt;Text style={{ fontSize: 60, fontWeight: 'bold', color: '#FFE79B', fontFamily: '微软雅黑', lineHeight: 1 }}&gt;2 项&lt;/Text&gt;&#10;        &lt;Text style={{ fontSize: 24, color: '#FFFFFF', fontFamily: '宋体', marginLeft: 12 }}&gt;省级重点科研项目 · 技术总负责人&lt;/Text&gt;&#10;      &lt;/Box&gt;&#10;      &lt;Text style={{ fontSize: 16, color: '#FFE7D6', fontFamily: '微软雅黑', marginTop: 14, lineHeight: 1.7 }}&gt;&#10;        2023 年 3 月入职长沙八思量信息技术有限公司，作为技术总负责人主持 2 项省级重点科研项目，突破多项&quot;卡脖子&quot;核心算法与控制系统，引入 EtherCAT 总线先进技术，完善产品测试体系，助力省内激光控制产业国产化突破。&#10;      &lt;/Text&gt;&#10;    &lt;/Box&gt;&#10;&#10;    {/* 四个关键要点 */}&#10;    &lt;Box style={{ flex: 1, flexDirection: 'row', gap: 20, marginTop: 20 }}&gt;&#10;      {[&#10;        ['省级重点项目', '主持激光增材制造、多振镜 PCB 除阻焊两项省级攻关项目'],&#10;        ['卡脖子突破', '攻克高端激光增材、PCB 去油墨核心算法与控制系统'],&#10;        ['先进技术引进', '引入 EtherCAT 总线技术，夯实新一代控制硬件基础'],&#10;        ['体系完善', '建立知识库与量化测试基准，实现产品 24h 稳定运行'],&#10;      ].map((it, i) =&gt; (&#10;        &lt;Box key={i} style={{ flex: 1, border: '1px solid #E5E7EB', borderRadius: 12, background: '#FBF7F2', paddingTop: 20, paddingBottom: 20, paddingLeft: 20, paddingRight: 20, flexDirection: 'column' }}&gt;&#10;          &lt;Box style={{ width: 44, height: 44, borderRadius: 10, background: i === 0 ? '#C42819' : '#EE5530', justifyContent: 'center', alignItems: 'center', marginBottom: 12 }}&gt;&#10;            &lt;Text style={{ fontSize: 20, fontWeight: 'bold', color: '#FFFFFF', fontFamily: '微软雅黑' }}&gt;{i + 1}&lt;/Text&gt;&#10;          &lt;/Box&gt;&#10;          &lt;Text style={{ fontSize: 18, fontWeight: 'bold', color: '#171616', fontFamily: '宋体' }}&gt;{it[0]}&lt;/Text&gt;&#10;          &lt;Text style={{ fontSize: 14, color: '#6B7280', fontFamily: '微软雅黑', marginTop: 8, lineHeight: 1.55 }}&gt;{it[1]}&lt;/Text&gt;&#10;        &lt;/Box&gt;&#10;      ))}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6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07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08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3048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引进以来主要业绩贡献</a:t>
            </a:r>
            <a:endParaRPr/>
          </a:p>
        </p:txBody>
      </p:sp>
      <p:sp>
        <p:nvSpPr>
          <p:cNvPr id="309" name=""/>
          <p:cNvSpPr/>
          <p:nvPr/>
        </p:nvSpPr>
        <p:spPr>
          <a:xfrm rot="0" flipH="0" flipV="0">
            <a:off x="666750" y="1143000"/>
            <a:ext cx="10858500" cy="1943100"/>
          </a:xfrm>
          <a:prstGeom prst="roundRect">
            <a:avLst>
              <a:gd name="adj" fmla="val 6863"/>
            </a:avLst>
          </a:prstGeom>
          <a:gradFill>
            <a:gsLst>
              <a:gs pos="0">
                <a:srgbClr val="C42819"/>
              </a:gs>
              <a:gs pos="100000">
                <a:srgbClr val="A81810"/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310" name="" descr="{&quot;isTemplate&quot;:true,&quot;type&quot;:&quot;text&quot;}"/>
          <p:cNvSpPr txBox="1"/>
          <p:nvPr/>
        </p:nvSpPr>
        <p:spPr>
          <a:xfrm rot="0" flipH="0" flipV="0">
            <a:off x="952500" y="1390650"/>
            <a:ext cx="1104900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500" b="1">
                <a:solidFill>
                  <a:srgbClr val="FFE79B"/>
                </a:solidFill>
                <a:latin typeface="微软雅黑"/>
                <a:ea typeface="微软雅黑"/>
              </a:rPr>
              <a:t>2 </a:t>
            </a:r>
            <a:r>
              <a:rPr lang="zh-CN" sz="4500" b="1">
                <a:solidFill>
                  <a:srgbClr val="FFE79B"/>
                </a:solidFill>
                <a:latin typeface="微软雅黑"/>
                <a:ea typeface="微软雅黑"/>
              </a:rPr>
              <a:t>项</a:t>
            </a:r>
            <a:endParaRPr/>
          </a:p>
        </p:txBody>
      </p:sp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2171700" y="1390650"/>
            <a:ext cx="3429000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>
                <a:solidFill>
                  <a:srgbClr val="FFFFFF"/>
                </a:solidFill>
                <a:latin typeface="宋体"/>
                <a:ea typeface="宋体"/>
              </a:rPr>
              <a:t>省级重点科研项目</a:t>
            </a:r>
            <a:r>
              <a:rPr lang="en-US" sz="1800">
                <a:solidFill>
                  <a:srgbClr val="FFFFFF"/>
                </a:solidFill>
                <a:latin typeface="宋体"/>
                <a:ea typeface="宋体"/>
              </a:rPr>
              <a:t> · </a:t>
            </a:r>
            <a:r>
              <a:rPr lang="zh-CN" sz="1800">
                <a:solidFill>
                  <a:srgbClr val="FFFFFF"/>
                </a:solidFill>
                <a:latin typeface="宋体"/>
                <a:ea typeface="宋体"/>
              </a:rPr>
              <a:t>技术总负责人</a:t>
            </a:r>
            <a:endParaRPr/>
          </a:p>
        </p:txBody>
      </p:sp>
      <p:sp>
        <p:nvSpPr>
          <p:cNvPr id="312" name="" descr="{&quot;isTemplate&quot;:true,&quot;type&quot;:&quot;text&quot;}"/>
          <p:cNvSpPr txBox="1"/>
          <p:nvPr/>
        </p:nvSpPr>
        <p:spPr>
          <a:xfrm rot="0" flipH="0" flipV="0">
            <a:off x="952500" y="2209800"/>
            <a:ext cx="102870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2023 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年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 3 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月入职长沙八思量信息技术有限公司，作为技术总负责人主持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 2 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项省级重点科研项目，突破多项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"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卡脖子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"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核心算法与控制系统，引入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 EtherCAT 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总线先进技术，完善产品测试体系，助力省内激光控制产业国产化突破。</a:t>
            </a:r>
            <a:endParaRPr/>
          </a:p>
        </p:txBody>
      </p:sp>
      <p:sp>
        <p:nvSpPr>
          <p:cNvPr id="313" name=""/>
          <p:cNvSpPr/>
          <p:nvPr/>
        </p:nvSpPr>
        <p:spPr>
          <a:xfrm rot="0" flipH="0" flipV="0">
            <a:off x="666750" y="3276600"/>
            <a:ext cx="2571750" cy="3200400"/>
          </a:xfrm>
          <a:prstGeom prst="roundRect">
            <a:avLst>
              <a:gd name="adj" fmla="val 444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14" name=""/>
          <p:cNvSpPr/>
          <p:nvPr/>
        </p:nvSpPr>
        <p:spPr>
          <a:xfrm rot="0" flipH="0" flipV="0">
            <a:off x="857250" y="3467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1009650" y="3562350"/>
            <a:ext cx="123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857250" y="4000500"/>
            <a:ext cx="2190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宋体"/>
                <a:ea typeface="宋体"/>
              </a:rPr>
              <a:t>省级重点项目</a:t>
            </a:r>
            <a:endParaRPr/>
          </a:p>
        </p:txBody>
      </p:sp>
      <p:sp>
        <p:nvSpPr>
          <p:cNvPr id="317" name="" descr="{&quot;isTemplate&quot;:true,&quot;type&quot;:&quot;text&quot;}"/>
          <p:cNvSpPr txBox="1"/>
          <p:nvPr/>
        </p:nvSpPr>
        <p:spPr>
          <a:xfrm rot="0" flipH="0" flipV="0">
            <a:off x="857250" y="4286250"/>
            <a:ext cx="21907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主持激光增材制造、多振镜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PCB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除阻焊两项省级攻关项目</a:t>
            </a:r>
            <a:endParaRPr/>
          </a:p>
        </p:txBody>
      </p:sp>
      <p:sp>
        <p:nvSpPr>
          <p:cNvPr id="318" name=""/>
          <p:cNvSpPr/>
          <p:nvPr/>
        </p:nvSpPr>
        <p:spPr>
          <a:xfrm rot="0" flipH="0" flipV="0">
            <a:off x="3429000" y="3276600"/>
            <a:ext cx="2571750" cy="3200400"/>
          </a:xfrm>
          <a:prstGeom prst="roundRect">
            <a:avLst>
              <a:gd name="adj" fmla="val 444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19" name=""/>
          <p:cNvSpPr/>
          <p:nvPr/>
        </p:nvSpPr>
        <p:spPr>
          <a:xfrm rot="0" flipH="0" flipV="0">
            <a:off x="3619500" y="3467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20" name="" descr="{&quot;isTemplate&quot;:true,&quot;type&quot;:&quot;text&quot;}"/>
          <p:cNvSpPr txBox="1"/>
          <p:nvPr/>
        </p:nvSpPr>
        <p:spPr>
          <a:xfrm rot="0" flipH="0" flipV="0">
            <a:off x="3771900" y="3562350"/>
            <a:ext cx="123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/>
          </a:p>
        </p:txBody>
      </p:sp>
      <p:sp>
        <p:nvSpPr>
          <p:cNvPr id="321" name="" descr="{&quot;isTemplate&quot;:true,&quot;type&quot;:&quot;text&quot;}"/>
          <p:cNvSpPr txBox="1"/>
          <p:nvPr/>
        </p:nvSpPr>
        <p:spPr>
          <a:xfrm rot="0" flipH="0" flipV="0">
            <a:off x="3619500" y="4000500"/>
            <a:ext cx="2190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宋体"/>
                <a:ea typeface="宋体"/>
              </a:rPr>
              <a:t>卡脖子突破</a:t>
            </a:r>
            <a:endParaRPr/>
          </a:p>
        </p:txBody>
      </p:sp>
      <p:sp>
        <p:nvSpPr>
          <p:cNvPr id="322" name="" descr="{&quot;isTemplate&quot;:true,&quot;type&quot;:&quot;text&quot;}"/>
          <p:cNvSpPr txBox="1"/>
          <p:nvPr/>
        </p:nvSpPr>
        <p:spPr>
          <a:xfrm rot="0" flipH="0" flipV="0">
            <a:off x="3619500" y="4286250"/>
            <a:ext cx="21907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攻克高端激光增材、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PCB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去油墨核心算法与控制系统</a:t>
            </a:r>
            <a:endParaRPr/>
          </a:p>
        </p:txBody>
      </p:sp>
      <p:sp>
        <p:nvSpPr>
          <p:cNvPr id="323" name=""/>
          <p:cNvSpPr/>
          <p:nvPr/>
        </p:nvSpPr>
        <p:spPr>
          <a:xfrm rot="0" flipH="0" flipV="0">
            <a:off x="6191250" y="3276600"/>
            <a:ext cx="2571750" cy="3200400"/>
          </a:xfrm>
          <a:prstGeom prst="roundRect">
            <a:avLst>
              <a:gd name="adj" fmla="val 444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24" name=""/>
          <p:cNvSpPr/>
          <p:nvPr/>
        </p:nvSpPr>
        <p:spPr>
          <a:xfrm rot="0" flipH="0" flipV="0">
            <a:off x="6381750" y="3467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25" name="" descr="{&quot;isTemplate&quot;:true,&quot;type&quot;:&quot;text&quot;}"/>
          <p:cNvSpPr txBox="1"/>
          <p:nvPr/>
        </p:nvSpPr>
        <p:spPr>
          <a:xfrm rot="0" flipH="0" flipV="0">
            <a:off x="6534150" y="3562350"/>
            <a:ext cx="123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/>
          </a:p>
        </p:txBody>
      </p:sp>
      <p:sp>
        <p:nvSpPr>
          <p:cNvPr id="326" name="" descr="{&quot;isTemplate&quot;:true,&quot;type&quot;:&quot;text&quot;}"/>
          <p:cNvSpPr txBox="1"/>
          <p:nvPr/>
        </p:nvSpPr>
        <p:spPr>
          <a:xfrm rot="0" flipH="0" flipV="0">
            <a:off x="6381750" y="4000500"/>
            <a:ext cx="2190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宋体"/>
                <a:ea typeface="宋体"/>
              </a:rPr>
              <a:t>先进技术引进</a:t>
            </a:r>
            <a:endParaRPr/>
          </a:p>
        </p:txBody>
      </p:sp>
      <p:sp>
        <p:nvSpPr>
          <p:cNvPr id="327" name="" descr="{&quot;isTemplate&quot;:true,&quot;type&quot;:&quot;text&quot;}"/>
          <p:cNvSpPr txBox="1"/>
          <p:nvPr/>
        </p:nvSpPr>
        <p:spPr>
          <a:xfrm rot="0" flipH="0" flipV="0">
            <a:off x="6381750" y="4286250"/>
            <a:ext cx="21907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引入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EtherCAT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总线技术，夯实新一代控制硬件基础</a:t>
            </a:r>
            <a:endParaRPr/>
          </a:p>
        </p:txBody>
      </p:sp>
      <p:sp>
        <p:nvSpPr>
          <p:cNvPr id="328" name=""/>
          <p:cNvSpPr/>
          <p:nvPr/>
        </p:nvSpPr>
        <p:spPr>
          <a:xfrm rot="0" flipH="0" flipV="0">
            <a:off x="8953500" y="3276600"/>
            <a:ext cx="2571750" cy="3200400"/>
          </a:xfrm>
          <a:prstGeom prst="roundRect">
            <a:avLst>
              <a:gd name="adj" fmla="val 444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29" name=""/>
          <p:cNvSpPr/>
          <p:nvPr/>
        </p:nvSpPr>
        <p:spPr>
          <a:xfrm rot="0" flipH="0" flipV="0">
            <a:off x="9144000" y="3467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30" name="" descr="{&quot;isTemplate&quot;:true,&quot;type&quot;:&quot;text&quot;}"/>
          <p:cNvSpPr txBox="1"/>
          <p:nvPr/>
        </p:nvSpPr>
        <p:spPr>
          <a:xfrm rot="0" flipH="0" flipV="0">
            <a:off x="9296400" y="3562350"/>
            <a:ext cx="123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  <a:endParaRPr/>
          </a:p>
        </p:txBody>
      </p:sp>
      <p:sp>
        <p:nvSpPr>
          <p:cNvPr id="331" name="" descr="{&quot;isTemplate&quot;:true,&quot;type&quot;:&quot;text&quot;}"/>
          <p:cNvSpPr txBox="1"/>
          <p:nvPr/>
        </p:nvSpPr>
        <p:spPr>
          <a:xfrm rot="0" flipH="0" flipV="0">
            <a:off x="9144000" y="4000500"/>
            <a:ext cx="2190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宋体"/>
                <a:ea typeface="宋体"/>
              </a:rPr>
              <a:t>体系完善</a:t>
            </a:r>
            <a:endParaRPr/>
          </a:p>
        </p:txBody>
      </p:sp>
      <p:sp>
        <p:nvSpPr>
          <p:cNvPr id="332" name="" descr="{&quot;isTemplate&quot;:true,&quot;type&quot;:&quot;text&quot;}"/>
          <p:cNvSpPr txBox="1"/>
          <p:nvPr/>
        </p:nvSpPr>
        <p:spPr>
          <a:xfrm rot="0" flipH="0" flipV="0">
            <a:off x="9144000" y="4286250"/>
            <a:ext cx="21907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建立知识库与量化测试基准，实现产品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24h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稳定运行</a:t>
            </a:r>
            <a:endParaRPr/>
          </a:p>
        </p:txBody>
      </p:sp>
      <p:sp>
        <p:nvSpPr>
          <p:cNvPr id="333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34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35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336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06 / 13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337" name="" descr="&lt;Slide style={{ width: '1280px', height: '720px', background: '#FFFFFF', padding: '0px' }}&gt;&#10;&#10;  {/* A 区留白 */}&#10;  &lt;Box style={{ height: 32 }} /&gt;&#10;&#10;  {/* B 区标题块 */}&#10;  &lt;Box style={{ height: 56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重大项目（一）· 激光增材制造智能控制系统&lt;/Text&gt;&#10;  &lt;/Box&gt;&#10;&#10;  {/* C 区内容 */}&#10;  &lt;Box style={{ flex: 1, paddingLeft: 70, paddingRight: 70, paddingTop: 12, paddingBottom: 20, flexDirection: 'column' }}&gt;&#10;&#10;    {/* 项目名称区 */}&#10;    &lt;Box style={{ background: '#FBF7F2', border: '1px solid #E5E7EB', borderLeft: '6px solid #C42819', borderRadius: 10, paddingTop: 14, paddingBottom: 14, paddingLeft: 22, paddingRight: 22, flexDirection: 'row', alignItems: 'center' }}&gt;&#10;      &lt;Box style={{ flex: 1 }}&gt;&#10;        &lt;Box style={{ flexDirection: 'row', alignItems: 'center', gap: 10 }}&gt;&#10;          &lt;Box style={{ background: '#C42819', borderRadius: 6, paddingTop: 4, paddingBottom: 4, paddingLeft: 12, paddingRight: 12 }}&gt;&#10;            &lt;Text style={{ fontSize: 13, color: '#FFFFFF', fontFamily: '微软雅黑' }}&gt;省工信厅重点领域关键软件技术攻关项目&lt;/Text&gt;&#10;          &lt;/Box&gt;&#10;        &lt;/Box&gt;&#10;        &lt;Text style={{ fontSize: 26, fontWeight: 'bold', color: '#C42819', fontFamily: '宋体', lineHeight: 1.3, marginTop: 8 }}&gt;&#10;          基于激光增材制造的多模态融合智能控制系统&#10;        &lt;/Text&gt;&#10;      &lt;/Box&gt;&#10;      &lt;Box style={{ flexDirection: 'column', alignItems: 'flex-end', marginLeft: 20 }}&gt;&#10;        &lt;Text style={{ fontSize: 15, color: '#9CA3AF', fontFamily: '微软雅黑' }}&gt;金属 3D 打印核心控制系统&lt;/Text&gt;&#10;        &lt;Text style={{ fontSize: 15, color: '#C42819', fontFamily: '微软雅黑', fontWeight: 'bold', marginTop: 4 }}&gt;100% 核心技术国产化 · 对标德国 ScanLab&lt;/Text&gt;&#10;      &lt;/Box&gt;&#10;    &lt;/Box&gt;&#10;&#10;    {/* 三大核心技术 */}&#10;    &lt;Box style={{ flex: 1, flexDirection: 'row', gap: 16, marginTop: 14 }}&gt;&#10;      &lt;Box style={{ flex: 1, border: '1px solid #E5E7EB', borderRadius: 12, background: '#FFFFFF', flexDirection: 'column', overflow: 'hidden' }}&gt;&#10;        &lt;Box style={{ height: 46, background: '#C42819', justifyContent: 'center', paddingLeft: 18 }}&gt;&#10;          &lt;Text style={{ fontSize: 17, fontWeight: 'bold', color: '#FFFFFF', fontFamily: '宋体' }}&gt;FPGA+MCU 异构集成硬件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将&quot;振镜卡+PLC&quot;分离式架构整合为一体化，部件 &lt;span style={{ color: '#C42819', fontWeight: 'bold' }}&gt;3–4 套缩减至 1 套&lt;/span&gt;，核心硬件国产化率 ≥90%，成本降 40%&#10;          &lt;/Text&gt;&#10;        &lt;/Box&gt;&#10;      &lt;/Box&gt;&#10;&#10;      &lt;Box style={{ flex: 1, border: '1px solid #E5E7EB', borderRadius: 12, background: '#FFFFFF', flexDirection: 'column', overflow: 'hidden' }}&gt;&#10;        &lt;Box style={{ height: 46, background: '#EE5530', justifyContent: 'center', paddingLeft: 18 }}&gt;&#10;          &lt;Text style={{ fontSize: 17, fontWeight: 'bold', color: '#FFFFFF', fontFamily: '宋体' }}&gt;多轴高精度协同控制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自适应 S 形加减速 + FPGA 硬实时插补，激光与平台同步偏差 &lt;span style={{ color: '#C42819', fontWeight: 'bold' }}&gt;≤1ms&lt;/span&gt;，轮廓精度 ≤0.03mm&#10;          &lt;/Text&gt;&#10;        &lt;/Box&gt;&#10;      &lt;/Box&gt;&#10;&#10;      &lt;Box style={{ flex: 1, border: '1px solid #E5E7EB', borderRadius: 12, background: '#FFFFFF', flexDirection: 'column', overflow: 'hidden' }}&gt;&#10;        &lt;Box style={{ height: 46, background: '#F26B40', justifyContent: 'center', paddingLeft: 18 }}&gt;&#10;          &lt;Text style={{ fontSize: 17, fontWeight: 'bold', color: '#FFFFFF', fontFamily: '宋体' }}&gt;多源传感器融合调控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&quot;温度–气体浓度–功率–运动&quot;多维融合闭环，故障预警准确率 &lt;span style={{ color: '#C42819', fontWeight: 'bold' }}&gt;≥95%&lt;/span&gt;，成形一致性 &amp;gt;95%&#10;          &lt;/Text&gt;&#10;        &lt;/Box&gt;&#10;      &lt;/Box&gt;&#10;    &lt;/Box&gt;&#10;&#10;    {/* 实拍佐证条 */}&#10;    &lt;Box style={{ border: '1px solid #E5E7EB', borderRadius: 10, marginTop: 12, paddingTop: 10, paddingBottom: 10, paddingLeft: 12, paddingRight: 16, flexDirection: 'row', alignItems: 'center', background: '#FFFFFF' }}&gt;&#10;      &lt;Image src=&quot;assets/pso.jpg&quot; style={{ width: 150, height: 86, objectFit: 'cover', borderRadius: 8 }} /&gt;&#10;      &lt;Box style={{ flex: 1, marginLeft: 18, flexDirection: 'column' }}&gt;&#10;        &lt;Box style={{ flexDirection: 'row', alignItems: 'center', gap: 8 }}&gt;&#10;          &lt;Box style={{ background: '#E19825', borderRadius: 4, paddingTop: 2, paddingBottom: 2, paddingLeft: 8, paddingRight: 8 }}&gt;&#10;            &lt;Text style={{ fontSize: 12, fontWeight: 'bold', color: '#FFFFFF', fontFamily: '微软雅黑' }}&gt;实拍佐证&lt;/Text&gt;&#10;          &lt;/Box&gt;&#10;          &lt;Text style={{ fontSize: 15, fontWeight: 'bold', color: '#171616', fontFamily: '微软雅黑' }}&gt;PSO 位置同步输出 · 实测效果&lt;/Text&gt;&#10;        &lt;/Box&gt;&#10;        &lt;Text style={{ fontSize: 13, color: '#6B7280', fontFamily: '微软雅黑', marginTop: 4, lineHeight: 1.5 }}&gt;&#10;          高速运动中激光等间距触发实测：触发间距稳定在 19–21μm，波动 &amp;lt;1μm，实现运动与出光的纳秒级精准同步&#10;        &lt;/Text&gt;&#10;      &lt;/Box&gt;&#10;    &lt;/Box&gt;&#10;&#10;    {/* 关键指标条 */}&#10;    &lt;Box style={{ background: '#A81810', borderRadius: 10, marginTop: 12, paddingTop: 12, paddingBottom: 12, paddingLeft: 20, paddingRight: 20, flexDirection: 'row', alignItems: 'center' }}&gt;&#10;      &lt;Text style={{ fontSize: 15, fontWeight: 'bold', color: '#FFE79B', fontFamily: '宋体', marginRight: 18 }}&gt;关键指标&lt;/Text&gt;&#10;      &lt;Text style={{ flex: 1, fontSize: 14, color: '#FFFFFF', fontFamily: '微软雅黑', lineHeight: 1.5 }}&gt;&#10;        ≥4 轴运动控制 · 同步精度 ≤±0.03mm · 实时控制周期 ≤1ms · 轨迹偏差 ≤±0.03mm · 动态响应 ≤500μs&#10;      &lt;/Text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7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39" name=""/>
          <p:cNvSpPr/>
          <p:nvPr/>
        </p:nvSpPr>
        <p:spPr>
          <a:xfrm rot="0" flipH="0" flipV="0">
            <a:off x="666750" y="41910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40" name="" descr="{&quot;isTemplate&quot;:true,&quot;type&quot;:&quot;text&quot;}"/>
          <p:cNvSpPr txBox="1"/>
          <p:nvPr/>
        </p:nvSpPr>
        <p:spPr>
          <a:xfrm rot="0" flipH="0" flipV="0">
            <a:off x="895350" y="390525"/>
            <a:ext cx="59912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重大项目（一）·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激光增材制造智能控制系统</a:t>
            </a:r>
            <a:endParaRPr/>
          </a:p>
        </p:txBody>
      </p:sp>
      <p:sp>
        <p:nvSpPr>
          <p:cNvPr id="341" name=""/>
          <p:cNvSpPr/>
          <p:nvPr/>
        </p:nvSpPr>
        <p:spPr>
          <a:xfrm rot="0" flipH="0" flipV="0">
            <a:off x="723900" y="952500"/>
            <a:ext cx="10858500" cy="962025"/>
          </a:xfrm>
          <a:prstGeom prst="roundRect">
            <a:avLst>
              <a:gd name="adj" fmla="val 990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42" name=""/>
          <p:cNvSpPr/>
          <p:nvPr/>
        </p:nvSpPr>
        <p:spPr>
          <a:xfrm rot="0" flipH="0" flipV="0">
            <a:off x="723900" y="952500"/>
            <a:ext cx="10858500" cy="962025"/>
          </a:xfrm>
          <a:custGeom>
            <a:pathLst>
              <a:path w="1140" h="101">
                <a:moveTo>
                  <a:pt x="10" y="0"/>
                </a:moveTo>
                <a:cubicBezTo>
                  <a:pt x="8" y="0"/>
                  <a:pt x="6" y="2"/>
                  <a:pt x="6" y="4"/>
                </a:cubicBezTo>
                <a:lnTo>
                  <a:pt x="6" y="97"/>
                </a:lnTo>
                <a:cubicBezTo>
                  <a:pt x="6" y="99"/>
                  <a:pt x="8" y="101"/>
                  <a:pt x="10" y="101"/>
                </a:cubicBezTo>
                <a:cubicBezTo>
                  <a:pt x="4" y="101"/>
                  <a:pt x="0" y="96"/>
                  <a:pt x="0" y="91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43" name=""/>
          <p:cNvSpPr/>
          <p:nvPr/>
        </p:nvSpPr>
        <p:spPr>
          <a:xfrm rot="0" flipH="0" flipV="0">
            <a:off x="933450" y="1085850"/>
            <a:ext cx="2457450" cy="228600"/>
          </a:xfrm>
          <a:prstGeom prst="roundRect">
            <a:avLst>
              <a:gd name="adj" fmla="val 25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44" name="" descr="{&quot;isTemplate&quot;:true,&quot;type&quot;:&quot;text&quot;}"/>
          <p:cNvSpPr txBox="1"/>
          <p:nvPr/>
        </p:nvSpPr>
        <p:spPr>
          <a:xfrm rot="0" flipH="0" flipV="0">
            <a:off x="1047750" y="1123950"/>
            <a:ext cx="22288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微软雅黑"/>
                <a:ea typeface="微软雅黑"/>
              </a:rPr>
              <a:t>省工信厅重点领域关键软件技术攻关项目</a:t>
            </a:r>
            <a:endParaRPr/>
          </a:p>
        </p:txBody>
      </p:sp>
      <p:sp>
        <p:nvSpPr>
          <p:cNvPr id="345" name="" descr="{&quot;isTemplate&quot;:true,&quot;type&quot;:&quot;text&quot;}"/>
          <p:cNvSpPr txBox="1"/>
          <p:nvPr/>
        </p:nvSpPr>
        <p:spPr>
          <a:xfrm rot="0" flipH="0" flipV="0">
            <a:off x="933450" y="1390650"/>
            <a:ext cx="7353300" cy="3905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950" b="1">
                <a:solidFill>
                  <a:srgbClr val="C42819"/>
                </a:solidFill>
                <a:latin typeface="宋体"/>
                <a:ea typeface="宋体"/>
              </a:rPr>
              <a:t>基于激光增材制造的多模态融合智能控制系统</a:t>
            </a:r>
            <a:endParaRPr/>
          </a:p>
        </p:txBody>
      </p:sp>
      <p:sp>
        <p:nvSpPr>
          <p:cNvPr id="346" name="" descr="{&quot;isTemplate&quot;:true,&quot;type&quot;:&quot;text&quot;}"/>
          <p:cNvSpPr txBox="1"/>
          <p:nvPr/>
        </p:nvSpPr>
        <p:spPr>
          <a:xfrm rot="0" flipH="0" flipV="0">
            <a:off x="9620250" y="1247775"/>
            <a:ext cx="1695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金属</a:t>
            </a:r>
            <a:r>
              <a:rPr lang="en-US" sz="1125">
                <a:solidFill>
                  <a:srgbClr val="9CA3AF"/>
                </a:solidFill>
                <a:latin typeface="微软雅黑"/>
                <a:ea typeface="微软雅黑"/>
              </a:rPr>
              <a:t> 3D </a:t>
            </a: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打印核心控制系统</a:t>
            </a:r>
            <a:endParaRPr/>
          </a:p>
        </p:txBody>
      </p:sp>
      <p:sp>
        <p:nvSpPr>
          <p:cNvPr id="347" name="" descr="{&quot;isTemplate&quot;:true,&quot;type&quot;:&quot;text&quot;}"/>
          <p:cNvSpPr txBox="1"/>
          <p:nvPr/>
        </p:nvSpPr>
        <p:spPr>
          <a:xfrm rot="0" flipH="0" flipV="0">
            <a:off x="8477250" y="1457325"/>
            <a:ext cx="2838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100% 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核心技术国产化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 · 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对标德国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 ScanLab</a:t>
            </a:r>
            <a:endParaRPr/>
          </a:p>
        </p:txBody>
      </p:sp>
      <p:sp>
        <p:nvSpPr>
          <p:cNvPr id="348" name=""/>
          <p:cNvSpPr/>
          <p:nvPr/>
        </p:nvSpPr>
        <p:spPr>
          <a:xfrm rot="0" flipH="0" flipV="0">
            <a:off x="666750" y="2047875"/>
            <a:ext cx="3514725" cy="2752725"/>
          </a:xfrm>
          <a:prstGeom prst="roundRect">
            <a:avLst>
              <a:gd name="adj" fmla="val 41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49" name=""/>
          <p:cNvSpPr/>
          <p:nvPr/>
        </p:nvSpPr>
        <p:spPr>
          <a:xfrm rot="0" flipH="0" flipV="0">
            <a:off x="666750" y="2047875"/>
            <a:ext cx="3514725" cy="438150"/>
          </a:xfrm>
          <a:custGeom>
            <a:pathLst>
              <a:path w="369" h="46">
                <a:moveTo>
                  <a:pt x="357" y="0"/>
                </a:moveTo>
                <a:cubicBezTo>
                  <a:pt x="364" y="0"/>
                  <a:pt x="369" y="5"/>
                  <a:pt x="369" y="12"/>
                </a:cubicBezTo>
                <a:lnTo>
                  <a:pt x="369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7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50" name="" descr="{&quot;isTemplate&quot;:true,&quot;type&quot;:&quot;text&quot;}"/>
          <p:cNvSpPr txBox="1"/>
          <p:nvPr/>
        </p:nvSpPr>
        <p:spPr>
          <a:xfrm rot="0" flipH="0" flipV="0">
            <a:off x="838200" y="2171700"/>
            <a:ext cx="33432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宋体"/>
                <a:ea typeface="宋体"/>
              </a:rPr>
              <a:t>FPGA+MCU </a:t>
            </a:r>
            <a:r>
              <a:rPr lang="zh-CN" sz="1275" b="1">
                <a:solidFill>
                  <a:srgbClr val="FFFFFF"/>
                </a:solidFill>
                <a:latin typeface="宋体"/>
                <a:ea typeface="宋体"/>
              </a:rPr>
              <a:t>异构集成硬件</a:t>
            </a:r>
            <a:endParaRPr/>
          </a:p>
        </p:txBody>
      </p:sp>
      <p:sp>
        <p:nvSpPr>
          <p:cNvPr id="351" name="" descr="{&quot;isTemplate&quot;:true,&quot;type&quot;:&quot;text&quot;}"/>
          <p:cNvSpPr txBox="1"/>
          <p:nvPr/>
        </p:nvSpPr>
        <p:spPr>
          <a:xfrm rot="0" flipH="0" flipV="0">
            <a:off x="838200" y="2619375"/>
            <a:ext cx="3171825" cy="7715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将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"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振镜卡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+PLC"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分离式架构整合为一体化，部件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3–4 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套缩减至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 1 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套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，核心硬件国产化率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≥90%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，成本降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40%</a:t>
            </a:r>
            <a:endParaRPr/>
          </a:p>
        </p:txBody>
      </p:sp>
      <p:sp>
        <p:nvSpPr>
          <p:cNvPr id="352" name=""/>
          <p:cNvSpPr/>
          <p:nvPr/>
        </p:nvSpPr>
        <p:spPr>
          <a:xfrm rot="0" flipH="0" flipV="0">
            <a:off x="4333875" y="2047875"/>
            <a:ext cx="3524250" cy="2752725"/>
          </a:xfrm>
          <a:prstGeom prst="roundRect">
            <a:avLst>
              <a:gd name="adj" fmla="val 41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53" name=""/>
          <p:cNvSpPr/>
          <p:nvPr/>
        </p:nvSpPr>
        <p:spPr>
          <a:xfrm rot="0" flipH="0" flipV="0">
            <a:off x="4333875" y="2047875"/>
            <a:ext cx="3524250" cy="438150"/>
          </a:xfrm>
          <a:custGeom>
            <a:pathLst>
              <a:path w="370" h="46">
                <a:moveTo>
                  <a:pt x="358" y="0"/>
                </a:moveTo>
                <a:cubicBezTo>
                  <a:pt x="365" y="0"/>
                  <a:pt x="370" y="5"/>
                  <a:pt x="370" y="12"/>
                </a:cubicBezTo>
                <a:lnTo>
                  <a:pt x="370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354" name="" descr="{&quot;isTemplate&quot;:true,&quot;type&quot;:&quot;text&quot;}"/>
          <p:cNvSpPr txBox="1"/>
          <p:nvPr/>
        </p:nvSpPr>
        <p:spPr>
          <a:xfrm rot="0" flipH="0" flipV="0">
            <a:off x="4505325" y="2171700"/>
            <a:ext cx="3352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宋体"/>
                <a:ea typeface="宋体"/>
              </a:rPr>
              <a:t>多轴高精度协同控制</a:t>
            </a:r>
            <a:endParaRPr/>
          </a:p>
        </p:txBody>
      </p:sp>
      <p:sp>
        <p:nvSpPr>
          <p:cNvPr id="355" name="" descr="{&quot;isTemplate&quot;:true,&quot;type&quot;:&quot;text&quot;}"/>
          <p:cNvSpPr txBox="1"/>
          <p:nvPr/>
        </p:nvSpPr>
        <p:spPr>
          <a:xfrm rot="0" flipH="0" flipV="0">
            <a:off x="4505325" y="2619375"/>
            <a:ext cx="318135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自适应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S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形加减速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FPGA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硬实时插补，激光与平台同步偏差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≤1ms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，轮廓精度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≤0.03mm</a:t>
            </a:r>
            <a:endParaRPr/>
          </a:p>
        </p:txBody>
      </p:sp>
      <p:sp>
        <p:nvSpPr>
          <p:cNvPr id="356" name=""/>
          <p:cNvSpPr/>
          <p:nvPr/>
        </p:nvSpPr>
        <p:spPr>
          <a:xfrm rot="0" flipH="0" flipV="0">
            <a:off x="8010525" y="2047875"/>
            <a:ext cx="3514725" cy="2752725"/>
          </a:xfrm>
          <a:prstGeom prst="roundRect">
            <a:avLst>
              <a:gd name="adj" fmla="val 41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57" name=""/>
          <p:cNvSpPr/>
          <p:nvPr/>
        </p:nvSpPr>
        <p:spPr>
          <a:xfrm rot="0" flipH="0" flipV="0">
            <a:off x="8010525" y="2047875"/>
            <a:ext cx="3514725" cy="438150"/>
          </a:xfrm>
          <a:custGeom>
            <a:pathLst>
              <a:path w="369" h="46">
                <a:moveTo>
                  <a:pt x="357" y="0"/>
                </a:moveTo>
                <a:cubicBezTo>
                  <a:pt x="364" y="0"/>
                  <a:pt x="369" y="5"/>
                  <a:pt x="369" y="12"/>
                </a:cubicBezTo>
                <a:lnTo>
                  <a:pt x="369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7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358" name="" descr="{&quot;isTemplate&quot;:true,&quot;type&quot;:&quot;text&quot;}"/>
          <p:cNvSpPr txBox="1"/>
          <p:nvPr/>
        </p:nvSpPr>
        <p:spPr>
          <a:xfrm rot="0" flipH="0" flipV="0">
            <a:off x="8181975" y="2171700"/>
            <a:ext cx="33432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宋体"/>
                <a:ea typeface="宋体"/>
              </a:rPr>
              <a:t>多源传感器融合调控</a:t>
            </a:r>
            <a:endParaRPr/>
          </a:p>
        </p:txBody>
      </p:sp>
      <p:sp>
        <p:nvSpPr>
          <p:cNvPr id="359" name="" descr="{&quot;isTemplate&quot;:true,&quot;type&quot;:&quot;text&quot;}"/>
          <p:cNvSpPr txBox="1"/>
          <p:nvPr/>
        </p:nvSpPr>
        <p:spPr>
          <a:xfrm rot="0" flipH="0" flipV="0">
            <a:off x="8181975" y="2619375"/>
            <a:ext cx="31718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"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温度–气体浓度–功率–运动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"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多维融合闭环，故障预警准确率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≥95%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，成形一致性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&gt;95%</a:t>
            </a:r>
            <a:endParaRPr/>
          </a:p>
        </p:txBody>
      </p:sp>
      <p:sp>
        <p:nvSpPr>
          <p:cNvPr id="360" name=""/>
          <p:cNvSpPr/>
          <p:nvPr/>
        </p:nvSpPr>
        <p:spPr>
          <a:xfrm rot="0" flipH="0" flipV="0">
            <a:off x="666750" y="4914900"/>
            <a:ext cx="10858500" cy="1009650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pic>
        <p:nvPicPr>
          <p:cNvPr id="361" name=""/>
          <p:cNvPicPr>
            <a:picLocks noChangeAspect="1"/>
          </p:cNvPicPr>
          <p:nvPr/>
        </p:nvPicPr>
        <p:blipFill>
          <a:blip r:embed="rId1"/>
          <a:srcRect l="0" t="11777" r="0" b="11777"/>
          <a:stretch>
            <a:fillRect/>
          </a:stretch>
        </p:blipFill>
        <p:spPr>
          <a:xfrm rot="0" flipH="0" flipV="0">
            <a:off x="781050" y="5010150"/>
            <a:ext cx="1428750" cy="819150"/>
          </a:xfrm>
          <a:prstGeom prst="roundRect">
            <a:avLst>
              <a:gd name="adj" fmla="val 9302"/>
            </a:avLst>
          </a:prstGeom>
          <a:ln/>
        </p:spPr>
      </p:pic>
      <p:sp>
        <p:nvSpPr>
          <p:cNvPr id="362" name=""/>
          <p:cNvSpPr/>
          <p:nvPr/>
        </p:nvSpPr>
        <p:spPr>
          <a:xfrm rot="0" flipH="0" flipV="0">
            <a:off x="2381250" y="5200650"/>
            <a:ext cx="609600" cy="180975"/>
          </a:xfrm>
          <a:prstGeom prst="roundRect">
            <a:avLst>
              <a:gd name="adj" fmla="val 21053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63" name="" descr="{&quot;isTemplate&quot;:true,&quot;type&quot;:&quot;text&quot;}"/>
          <p:cNvSpPr txBox="1"/>
          <p:nvPr/>
        </p:nvSpPr>
        <p:spPr>
          <a:xfrm rot="0" flipH="0" flipV="0">
            <a:off x="2457450" y="5219700"/>
            <a:ext cx="4572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FFFFF"/>
                </a:solidFill>
                <a:latin typeface="微软雅黑"/>
                <a:ea typeface="微软雅黑"/>
              </a:rPr>
              <a:t>实拍佐证</a:t>
            </a:r>
            <a:endParaRPr/>
          </a:p>
        </p:txBody>
      </p:sp>
      <p:sp>
        <p:nvSpPr>
          <p:cNvPr id="364" name="" descr="{&quot;isTemplate&quot;:true,&quot;type&quot;:&quot;text&quot;}"/>
          <p:cNvSpPr txBox="1"/>
          <p:nvPr/>
        </p:nvSpPr>
        <p:spPr>
          <a:xfrm rot="0" flipH="0" flipV="0">
            <a:off x="3067050" y="5210175"/>
            <a:ext cx="1905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PSO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位置同步输出</a:t>
            </a: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实测效果</a:t>
            </a:r>
            <a:endParaRPr/>
          </a:p>
        </p:txBody>
      </p:sp>
      <p:sp>
        <p:nvSpPr>
          <p:cNvPr id="365" name="" descr="{&quot;isTemplate&quot;:true,&quot;type&quot;:&quot;text&quot;}"/>
          <p:cNvSpPr txBox="1"/>
          <p:nvPr/>
        </p:nvSpPr>
        <p:spPr>
          <a:xfrm rot="0" flipH="0" flipV="0">
            <a:off x="2381250" y="5419725"/>
            <a:ext cx="89916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高速运动中激光等间距触发实测：触发间距稳定在</a:t>
            </a:r>
            <a:r>
              <a:rPr lang="en-US" sz="975">
                <a:solidFill>
                  <a:srgbClr val="6B7280"/>
                </a:solidFill>
                <a:latin typeface="微软雅黑"/>
                <a:ea typeface="微软雅黑"/>
              </a:rPr>
              <a:t> 19–21μm</a:t>
            </a: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，波动</a:t>
            </a:r>
            <a:r>
              <a:rPr lang="en-US" sz="975">
                <a:solidFill>
                  <a:srgbClr val="6B7280"/>
                </a:solidFill>
                <a:latin typeface="微软雅黑"/>
                <a:ea typeface="微软雅黑"/>
              </a:rPr>
              <a:t> &lt;1μm</a:t>
            </a: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，实现运动与出光的纳秒级精准同步</a:t>
            </a:r>
            <a:endParaRPr/>
          </a:p>
        </p:txBody>
      </p:sp>
      <p:sp>
        <p:nvSpPr>
          <p:cNvPr id="366" name=""/>
          <p:cNvSpPr/>
          <p:nvPr/>
        </p:nvSpPr>
        <p:spPr>
          <a:xfrm rot="0" flipH="0" flipV="0">
            <a:off x="666750" y="6038850"/>
            <a:ext cx="10858500" cy="476250"/>
          </a:xfrm>
          <a:prstGeom prst="roundRect">
            <a:avLst>
              <a:gd name="adj" fmla="val 20000"/>
            </a:avLst>
          </a:prstGeom>
          <a:solidFill>
            <a:srgbClr val="A81810"/>
          </a:solidFill>
          <a:ln/>
        </p:spPr>
        <p:txBody>
          <a:bodyPr/>
          <a:p/>
        </p:txBody>
      </p:sp>
      <p:sp>
        <p:nvSpPr>
          <p:cNvPr id="367" name="" descr="{&quot;isTemplate&quot;:true,&quot;type&quot;:&quot;text&quot;}"/>
          <p:cNvSpPr txBox="1"/>
          <p:nvPr/>
        </p:nvSpPr>
        <p:spPr>
          <a:xfrm rot="0" flipH="0" flipV="0">
            <a:off x="857250" y="61912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宋体"/>
                <a:ea typeface="宋体"/>
              </a:rPr>
              <a:t>关键指标</a:t>
            </a:r>
            <a:endParaRPr/>
          </a:p>
        </p:txBody>
      </p:sp>
      <p:sp>
        <p:nvSpPr>
          <p:cNvPr id="368" name="" descr="{&quot;isTemplate&quot;:true,&quot;type&quot;:&quot;text&quot;}"/>
          <p:cNvSpPr txBox="1"/>
          <p:nvPr/>
        </p:nvSpPr>
        <p:spPr>
          <a:xfrm rot="0" flipH="0" flipV="0">
            <a:off x="1600200" y="6153150"/>
            <a:ext cx="9734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≥4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轴运动控制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同步精度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≤±0.03mm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实时控制周期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≤1ms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轨迹偏差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≤±0.03mm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动态响应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≤500μs</a:t>
            </a:r>
            <a:endParaRPr/>
          </a:p>
        </p:txBody>
      </p:sp>
      <p:sp>
        <p:nvSpPr>
          <p:cNvPr id="369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70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71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372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07 / 13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373" name="" descr="&lt;Slide style={{ width: '1280px', height: '720px', background: '#FFFFFF', padding: '0px' }}&gt;&#10;&#10;  {/* A 区留白 */}&#10;  &lt;Box style={{ height: 32 }} /&gt;&#10;&#10;  {/* B 区标题块 */}&#10;  &lt;Box style={{ height: 56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重大项目（二）· 多振镜激光蚀刻除阻焊控制技术&lt;/Text&gt;&#10;  &lt;/Box&gt;&#10;&#10;  {/* C 区内容 */}&#10;  &lt;Box style={{ flex: 1, paddingLeft: 70, paddingRight: 70, paddingTop: 12, paddingBottom: 20, flexDirection: 'column' }}&gt;&#10;&#10;    {/* 项目名称区 */}&#10;    &lt;Box style={{ background: '#FBF7F2', border: '1px solid #E5E7EB', borderLeft: '6px solid #C42819', borderRadius: 10, paddingTop: 14, paddingBottom: 14, paddingLeft: 22, paddingRight: 22, flexDirection: 'row', alignItems: 'center' }}&gt;&#10;      &lt;Box style={{ flex: 1 }}&gt;&#10;        &lt;Box style={{ flexDirection: 'row', alignItems: 'center', gap: 10 }}&gt;&#10;          &lt;Box style={{ background: '#C42819', borderRadius: 6, paddingTop: 4, paddingBottom: 4, paddingLeft: 12, paddingRight: 12 }}&gt;&#10;            &lt;Text style={{ fontSize: 13, color: '#FFFFFF', fontFamily: '微软雅黑' }}&gt;湖南省科技创新重点研发项目&lt;/Text&gt;&#10;          &lt;/Box&gt;&#10;        &lt;/Box&gt;&#10;        &lt;Text style={{ fontSize: 26, fontWeight: 'bold', color: '#C42819', fontFamily: '宋体', lineHeight: 1.3, marginTop: 8 }}&gt;&#10;          多振镜激光蚀刻除电路板油墨阻焊控制技术研究&#10;        &lt;/Text&gt;&#10;      &lt;/Box&gt;&#10;      &lt;Box style={{ flexDirection: 'column', alignItems: 'flex-end', marginLeft: 20 }}&gt;&#10;        &lt;Text style={{ fontSize: 15, color: '#9CA3AF', fontFamily: '微软雅黑' }}&gt;高端 PCB 激光去油墨装备&lt;/Text&gt;&#10;        &lt;Text style={{ fontSize: 15, color: '#C42819', fontFamily: '微软雅黑', fontWeight: 'bold', marginTop: 4 }}&gt;填补国内大幅面高精度加工空白&lt;/Text&gt;&#10;      &lt;/Box&gt;&#10;    &lt;/Box&gt;&#10;&#10;    {/* 三大核心技术 */}&#10;    &lt;Box style={{ flex: 1, flexDirection: 'row', gap: 16, marginTop: 14 }}&gt;&#10;      &lt;Box style={{ flex: 1, border: '1px solid #E5E7EB', borderRadius: 12, background: '#FFFFFF', flexDirection: 'column', overflow: 'hidden' }}&gt;&#10;        &lt;Box style={{ height: 46, background: '#C42819', justifyContent: 'center', paddingLeft: 18 }}&gt;&#10;          &lt;Text style={{ fontSize: 16, fontWeight: 'bold', color: '#FFFFFF', fontFamily: '宋体' }}&gt;Gerber 文件解析与分割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高精度解析算法 + 智能路径规划，阻焊层开窗图形位置误差 &lt;span style={{ color: '#C42819', fontWeight: 'bold' }}&gt;≤5μm&lt;/span&gt;，重复扫描率降 30%&#10;          &lt;/Text&gt;&#10;        &lt;/Box&gt;&#10;      &lt;/Box&gt;&#10;&#10;      &lt;Box style={{ flex: 1, border: '1px solid #E5E7EB', borderRadius: 12, background: '#FFFFFF', flexDirection: 'column', overflow: 'hidden' }}&gt;&#10;        &lt;Box style={{ height: 46, background: '#EE5530', justifyContent: 'center', paddingLeft: 18 }}&gt;&#10;          &lt;Text style={{ fontSize: 16, fontWeight: 'bold', color: '#FFFFFF', fontFamily: '宋体' }}&gt;CCD 振镜校正与视觉定位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多点阵标定 + 振镜扫描畸变数字补偿，光学校准精度 &lt;span style={{ color: '#C42819', fontWeight: 'bold' }}&gt;±3μm&lt;/span&gt;，PCB 加工精度 ≤15μm&#10;          &lt;/Text&gt;&#10;        &lt;/Box&gt;&#10;      &lt;/Box&gt;&#10;&#10;      &lt;Box style={{ flex: 1, border: '1px solid #E5E7EB', borderRadius: 12, background: '#FFFFFF', flexDirection: 'column', overflow: 'hidden' }}&gt;&#10;        &lt;Box style={{ height: 46, background: '#F26B40', justifyContent: 'center', paddingLeft: 18 }}&gt;&#10;          &lt;Text style={{ fontSize: 16, fontWeight: 'bold', color: '#FFFFFF', fontFamily: '宋体' }}&gt;多振镜协同控制与拼接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统一调度 + 坐标补偿 + 边缘校准，实现 &lt;span style={{ color: '#C42819', fontWeight: 'bold' }}&gt;15μm 级&lt;/span&gt; 高精度拼接，消除间隙、重影&#10;          &lt;/Text&gt;&#10;        &lt;/Box&gt;&#10;      &lt;/Box&gt;&#10;    &lt;/Box&gt;&#10;&#10;    {/* 实拍佐证条 */}&#10;    &lt;Box style={{ border: '1px solid #E5E7EB', borderRadius: 10, marginTop: 12, paddingTop: 10, paddingBottom: 10, paddingLeft: 12, paddingRight: 16, flexDirection: 'row', alignItems: 'center', background: '#FFFFFF' }}&gt;&#10;      &lt;Image src=&quot;assets/largesize.jpg&quot; style={{ width: 150, height: 86, objectFit: 'cover', borderRadius: 8 }} /&gt;&#10;      &lt;Box style={{ flex: 1, marginLeft: 18, flexDirection: 'column' }}&gt;&#10;        &lt;Box style={{ flexDirection: 'row', alignItems: 'center', gap: 8 }}&gt;&#10;          &lt;Box style={{ background: '#E19825', borderRadius: 4, paddingTop: 2, paddingBottom: 2, paddingLeft: 8, paddingRight: 8 }}&gt;&#10;            &lt;Text style={{ fontSize: 12, fontWeight: 'bold', color: '#FFFFFF', fontFamily: '微软雅黑' }}&gt;实拍佐证&lt;/Text&gt;&#10;          &lt;/Box&gt;&#10;          &lt;Text style={{ fontSize: 15, fontWeight: 'bold', color: '#171616', fontFamily: '微软雅黑' }}&gt;大幅面 PCB 激光加工 · 设备实拍&lt;/Text&gt;&#10;        &lt;/Box&gt;&#10;        &lt;Text style={{ fontSize: 13, color: '#6B7280', fontFamily: '微软雅黑', marginTop: 4, lineHeight: 1.5 }}&gt;&#10;          多振镜大幅面加工现场：拼接无缝隙、无重影，整机加工精度 ≤±15μm（另有现场演示视频可供播放）&#10;        &lt;/Text&gt;&#10;      &lt;/Box&gt;&#10;    &lt;/Box&gt;&#10;&#10;    {/* 关键指标条 */}&#10;    &lt;Box style={{ background: '#A81810', borderRadius: 10, marginTop: 12, paddingTop: 12, paddingBottom: 12, paddingLeft: 20, paddingRight: 20, flexDirection: 'row', alignItems: 'center' }}&gt;&#10;      &lt;Text style={{ fontSize: 15, fontWeight: 'bold', color: '#FFE79B', fontFamily: '宋体', marginRight: 18 }}&gt;关键指标&lt;/Text&gt;&#10;      &lt;Text style={{ flex: 1, fontSize: 14, color: '#FFFFFF', fontFamily: '微软雅黑', lineHeight: 1.5 }}&gt;&#10;        机器视觉定位 ≤2μm · 激光扫描 ≤3μm · 拼接精度 ≤15μm · 整机加工精度 ≤±15μm&#10;      &lt;/Text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8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5" name=""/>
          <p:cNvSpPr/>
          <p:nvPr/>
        </p:nvSpPr>
        <p:spPr>
          <a:xfrm rot="0" flipH="0" flipV="0">
            <a:off x="666750" y="41910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76" name="" descr="{&quot;isTemplate&quot;:true,&quot;type&quot;:&quot;text&quot;}"/>
          <p:cNvSpPr txBox="1"/>
          <p:nvPr/>
        </p:nvSpPr>
        <p:spPr>
          <a:xfrm rot="0" flipH="0" flipV="0">
            <a:off x="895350" y="390525"/>
            <a:ext cx="66008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重大项目（二）·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多振镜激光蚀刻除阻焊控制技术</a:t>
            </a:r>
            <a:endParaRPr/>
          </a:p>
        </p:txBody>
      </p:sp>
      <p:sp>
        <p:nvSpPr>
          <p:cNvPr id="377" name=""/>
          <p:cNvSpPr/>
          <p:nvPr/>
        </p:nvSpPr>
        <p:spPr>
          <a:xfrm rot="0" flipH="0" flipV="0">
            <a:off x="723900" y="952500"/>
            <a:ext cx="10858500" cy="962025"/>
          </a:xfrm>
          <a:prstGeom prst="roundRect">
            <a:avLst>
              <a:gd name="adj" fmla="val 990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78" name=""/>
          <p:cNvSpPr/>
          <p:nvPr/>
        </p:nvSpPr>
        <p:spPr>
          <a:xfrm rot="0" flipH="0" flipV="0">
            <a:off x="723900" y="952500"/>
            <a:ext cx="10858500" cy="962025"/>
          </a:xfrm>
          <a:custGeom>
            <a:pathLst>
              <a:path w="1140" h="101">
                <a:moveTo>
                  <a:pt x="10" y="0"/>
                </a:moveTo>
                <a:cubicBezTo>
                  <a:pt x="8" y="0"/>
                  <a:pt x="6" y="2"/>
                  <a:pt x="6" y="4"/>
                </a:cubicBezTo>
                <a:lnTo>
                  <a:pt x="6" y="97"/>
                </a:lnTo>
                <a:cubicBezTo>
                  <a:pt x="6" y="99"/>
                  <a:pt x="8" y="101"/>
                  <a:pt x="10" y="101"/>
                </a:cubicBezTo>
                <a:cubicBezTo>
                  <a:pt x="4" y="101"/>
                  <a:pt x="0" y="96"/>
                  <a:pt x="0" y="91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79" name=""/>
          <p:cNvSpPr/>
          <p:nvPr/>
        </p:nvSpPr>
        <p:spPr>
          <a:xfrm rot="0" flipH="0" flipV="0">
            <a:off x="933450" y="1085850"/>
            <a:ext cx="1838325" cy="228600"/>
          </a:xfrm>
          <a:prstGeom prst="roundRect">
            <a:avLst>
              <a:gd name="adj" fmla="val 25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80" name="" descr="{&quot;isTemplate&quot;:true,&quot;type&quot;:&quot;text&quot;}"/>
          <p:cNvSpPr txBox="1"/>
          <p:nvPr/>
        </p:nvSpPr>
        <p:spPr>
          <a:xfrm rot="0" flipH="0" flipV="0">
            <a:off x="1047750" y="1123950"/>
            <a:ext cx="1609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微软雅黑"/>
                <a:ea typeface="微软雅黑"/>
              </a:rPr>
              <a:t>湖南省科技创新重点研发项目</a:t>
            </a:r>
            <a:endParaRPr/>
          </a:p>
        </p:txBody>
      </p:sp>
      <p:sp>
        <p:nvSpPr>
          <p:cNvPr id="381" name="" descr="{&quot;isTemplate&quot;:true,&quot;type&quot;:&quot;text&quot;}"/>
          <p:cNvSpPr txBox="1"/>
          <p:nvPr/>
        </p:nvSpPr>
        <p:spPr>
          <a:xfrm rot="0" flipH="0" flipV="0">
            <a:off x="933450" y="1390650"/>
            <a:ext cx="8191500" cy="3905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950" b="1">
                <a:solidFill>
                  <a:srgbClr val="C42819"/>
                </a:solidFill>
                <a:latin typeface="宋体"/>
                <a:ea typeface="宋体"/>
              </a:rPr>
              <a:t>多振镜激光蚀刻除电路板油墨阻焊控制技术研究</a:t>
            </a:r>
            <a:endParaRPr/>
          </a:p>
        </p:txBody>
      </p:sp>
      <p:sp>
        <p:nvSpPr>
          <p:cNvPr id="382" name="" descr="{&quot;isTemplate&quot;:true,&quot;type&quot;:&quot;text&quot;}"/>
          <p:cNvSpPr txBox="1"/>
          <p:nvPr/>
        </p:nvSpPr>
        <p:spPr>
          <a:xfrm rot="0" flipH="0" flipV="0">
            <a:off x="9686925" y="1247775"/>
            <a:ext cx="1628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高端</a:t>
            </a:r>
            <a:r>
              <a:rPr lang="en-US" sz="1125">
                <a:solidFill>
                  <a:srgbClr val="9CA3AF"/>
                </a:solidFill>
                <a:latin typeface="微软雅黑"/>
                <a:ea typeface="微软雅黑"/>
              </a:rPr>
              <a:t> PCB </a:t>
            </a: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激光去油墨装备</a:t>
            </a:r>
            <a:endParaRPr/>
          </a:p>
        </p:txBody>
      </p:sp>
      <p:sp>
        <p:nvSpPr>
          <p:cNvPr id="383" name="" descr="{&quot;isTemplate&quot;:true,&quot;type&quot;:&quot;text&quot;}"/>
          <p:cNvSpPr txBox="1"/>
          <p:nvPr/>
        </p:nvSpPr>
        <p:spPr>
          <a:xfrm rot="0" flipH="0" flipV="0">
            <a:off x="9315450" y="1457325"/>
            <a:ext cx="2000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填补国内大幅面高精度加工空白</a:t>
            </a:r>
            <a:endParaRPr/>
          </a:p>
        </p:txBody>
      </p:sp>
      <p:sp>
        <p:nvSpPr>
          <p:cNvPr id="384" name=""/>
          <p:cNvSpPr/>
          <p:nvPr/>
        </p:nvSpPr>
        <p:spPr>
          <a:xfrm rot="0" flipH="0" flipV="0">
            <a:off x="666750" y="2047875"/>
            <a:ext cx="3514725" cy="2752725"/>
          </a:xfrm>
          <a:prstGeom prst="roundRect">
            <a:avLst>
              <a:gd name="adj" fmla="val 41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85" name=""/>
          <p:cNvSpPr/>
          <p:nvPr/>
        </p:nvSpPr>
        <p:spPr>
          <a:xfrm rot="0" flipH="0" flipV="0">
            <a:off x="666750" y="2047875"/>
            <a:ext cx="3514725" cy="438150"/>
          </a:xfrm>
          <a:custGeom>
            <a:pathLst>
              <a:path w="369" h="46">
                <a:moveTo>
                  <a:pt x="357" y="0"/>
                </a:moveTo>
                <a:cubicBezTo>
                  <a:pt x="364" y="0"/>
                  <a:pt x="369" y="5"/>
                  <a:pt x="369" y="12"/>
                </a:cubicBezTo>
                <a:lnTo>
                  <a:pt x="369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7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86" name="" descr="{&quot;isTemplate&quot;:true,&quot;type&quot;:&quot;text&quot;}"/>
          <p:cNvSpPr txBox="1"/>
          <p:nvPr/>
        </p:nvSpPr>
        <p:spPr>
          <a:xfrm rot="0" flipH="0" flipV="0">
            <a:off x="838200" y="2171700"/>
            <a:ext cx="3343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宋体"/>
                <a:ea typeface="宋体"/>
              </a:rPr>
              <a:t>Gerber </a:t>
            </a:r>
            <a:r>
              <a:rPr lang="zh-CN" sz="1200" b="1">
                <a:solidFill>
                  <a:srgbClr val="FFFFFF"/>
                </a:solidFill>
                <a:latin typeface="宋体"/>
                <a:ea typeface="宋体"/>
              </a:rPr>
              <a:t>文件解析与分割</a:t>
            </a:r>
            <a:endParaRPr/>
          </a:p>
        </p:txBody>
      </p:sp>
      <p:sp>
        <p:nvSpPr>
          <p:cNvPr id="387" name="" descr="{&quot;isTemplate&quot;:true,&quot;type&quot;:&quot;text&quot;}"/>
          <p:cNvSpPr txBox="1"/>
          <p:nvPr/>
        </p:nvSpPr>
        <p:spPr>
          <a:xfrm rot="0" flipH="0" flipV="0">
            <a:off x="838200" y="2619375"/>
            <a:ext cx="31718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高精度解析算法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智能路径规划，阻焊层开窗图形位置误差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≤5μm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，重复扫描率降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30%</a:t>
            </a:r>
            <a:endParaRPr/>
          </a:p>
        </p:txBody>
      </p:sp>
      <p:sp>
        <p:nvSpPr>
          <p:cNvPr id="388" name=""/>
          <p:cNvSpPr/>
          <p:nvPr/>
        </p:nvSpPr>
        <p:spPr>
          <a:xfrm rot="0" flipH="0" flipV="0">
            <a:off x="4333875" y="2047875"/>
            <a:ext cx="3524250" cy="2752725"/>
          </a:xfrm>
          <a:prstGeom prst="roundRect">
            <a:avLst>
              <a:gd name="adj" fmla="val 41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89" name=""/>
          <p:cNvSpPr/>
          <p:nvPr/>
        </p:nvSpPr>
        <p:spPr>
          <a:xfrm rot="0" flipH="0" flipV="0">
            <a:off x="4333875" y="2047875"/>
            <a:ext cx="3524250" cy="438150"/>
          </a:xfrm>
          <a:custGeom>
            <a:pathLst>
              <a:path w="370" h="46">
                <a:moveTo>
                  <a:pt x="358" y="0"/>
                </a:moveTo>
                <a:cubicBezTo>
                  <a:pt x="365" y="0"/>
                  <a:pt x="370" y="5"/>
                  <a:pt x="370" y="12"/>
                </a:cubicBezTo>
                <a:lnTo>
                  <a:pt x="370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390" name="" descr="{&quot;isTemplate&quot;:true,&quot;type&quot;:&quot;text&quot;}"/>
          <p:cNvSpPr txBox="1"/>
          <p:nvPr/>
        </p:nvSpPr>
        <p:spPr>
          <a:xfrm rot="0" flipH="0" flipV="0">
            <a:off x="4505325" y="2171700"/>
            <a:ext cx="3352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宋体"/>
                <a:ea typeface="宋体"/>
              </a:rPr>
              <a:t>CCD </a:t>
            </a:r>
            <a:r>
              <a:rPr lang="zh-CN" sz="1200" b="1">
                <a:solidFill>
                  <a:srgbClr val="FFFFFF"/>
                </a:solidFill>
                <a:latin typeface="宋体"/>
                <a:ea typeface="宋体"/>
              </a:rPr>
              <a:t>振镜校正与视觉定位</a:t>
            </a:r>
            <a:endParaRPr/>
          </a:p>
        </p:txBody>
      </p:sp>
      <p:sp>
        <p:nvSpPr>
          <p:cNvPr id="391" name="" descr="{&quot;isTemplate&quot;:true,&quot;type&quot;:&quot;text&quot;}"/>
          <p:cNvSpPr txBox="1"/>
          <p:nvPr/>
        </p:nvSpPr>
        <p:spPr>
          <a:xfrm rot="0" flipH="0" flipV="0">
            <a:off x="4505325" y="2619375"/>
            <a:ext cx="318135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多点阵标定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振镜扫描畸变数字补偿，光学校准精度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±3μm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PCB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加工精度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≤15μm</a:t>
            </a:r>
            <a:endParaRPr/>
          </a:p>
        </p:txBody>
      </p:sp>
      <p:sp>
        <p:nvSpPr>
          <p:cNvPr id="392" name=""/>
          <p:cNvSpPr/>
          <p:nvPr/>
        </p:nvSpPr>
        <p:spPr>
          <a:xfrm rot="0" flipH="0" flipV="0">
            <a:off x="8010525" y="2047875"/>
            <a:ext cx="3514725" cy="2752725"/>
          </a:xfrm>
          <a:prstGeom prst="roundRect">
            <a:avLst>
              <a:gd name="adj" fmla="val 41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93" name=""/>
          <p:cNvSpPr/>
          <p:nvPr/>
        </p:nvSpPr>
        <p:spPr>
          <a:xfrm rot="0" flipH="0" flipV="0">
            <a:off x="8010525" y="2047875"/>
            <a:ext cx="3514725" cy="438150"/>
          </a:xfrm>
          <a:custGeom>
            <a:pathLst>
              <a:path w="369" h="46">
                <a:moveTo>
                  <a:pt x="357" y="0"/>
                </a:moveTo>
                <a:cubicBezTo>
                  <a:pt x="364" y="0"/>
                  <a:pt x="369" y="5"/>
                  <a:pt x="369" y="12"/>
                </a:cubicBezTo>
                <a:lnTo>
                  <a:pt x="369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7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394" name="" descr="{&quot;isTemplate&quot;:true,&quot;type&quot;:&quot;text&quot;}"/>
          <p:cNvSpPr txBox="1"/>
          <p:nvPr/>
        </p:nvSpPr>
        <p:spPr>
          <a:xfrm rot="0" flipH="0" flipV="0">
            <a:off x="8181975" y="2171700"/>
            <a:ext cx="3343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宋体"/>
                <a:ea typeface="宋体"/>
              </a:rPr>
              <a:t>多振镜协同控制与拼接</a:t>
            </a:r>
            <a:endParaRPr/>
          </a:p>
        </p:txBody>
      </p:sp>
      <p:sp>
        <p:nvSpPr>
          <p:cNvPr id="395" name="" descr="{&quot;isTemplate&quot;:true,&quot;type&quot;:&quot;text&quot;}"/>
          <p:cNvSpPr txBox="1"/>
          <p:nvPr/>
        </p:nvSpPr>
        <p:spPr>
          <a:xfrm rot="0" flipH="0" flipV="0">
            <a:off x="8181975" y="2619375"/>
            <a:ext cx="31718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统一调度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坐标补偿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边缘校准，实现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15μm 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级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高精度拼接，消除间隙、重影</a:t>
            </a:r>
            <a:endParaRPr/>
          </a:p>
        </p:txBody>
      </p:sp>
      <p:sp>
        <p:nvSpPr>
          <p:cNvPr id="396" name=""/>
          <p:cNvSpPr/>
          <p:nvPr/>
        </p:nvSpPr>
        <p:spPr>
          <a:xfrm rot="0" flipH="0" flipV="0">
            <a:off x="666750" y="4914900"/>
            <a:ext cx="10858500" cy="1009650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pic>
        <p:nvPicPr>
          <p:cNvPr id="397" name=""/>
          <p:cNvPicPr>
            <a:picLocks noChangeAspect="1"/>
          </p:cNvPicPr>
          <p:nvPr/>
        </p:nvPicPr>
        <p:blipFill>
          <a:blip r:embed="rId1"/>
          <a:srcRect l="944" t="0" r="944" b="0"/>
          <a:stretch>
            <a:fillRect/>
          </a:stretch>
        </p:blipFill>
        <p:spPr>
          <a:xfrm rot="0" flipH="0" flipV="0">
            <a:off x="781050" y="5010150"/>
            <a:ext cx="1428750" cy="819150"/>
          </a:xfrm>
          <a:prstGeom prst="roundRect">
            <a:avLst>
              <a:gd name="adj" fmla="val 9302"/>
            </a:avLst>
          </a:prstGeom>
          <a:ln/>
        </p:spPr>
      </p:pic>
      <p:sp>
        <p:nvSpPr>
          <p:cNvPr id="398" name=""/>
          <p:cNvSpPr/>
          <p:nvPr/>
        </p:nvSpPr>
        <p:spPr>
          <a:xfrm rot="0" flipH="0" flipV="0">
            <a:off x="2381250" y="5200650"/>
            <a:ext cx="609600" cy="180975"/>
          </a:xfrm>
          <a:prstGeom prst="roundRect">
            <a:avLst>
              <a:gd name="adj" fmla="val 21053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99" name="" descr="{&quot;isTemplate&quot;:true,&quot;type&quot;:&quot;text&quot;}"/>
          <p:cNvSpPr txBox="1"/>
          <p:nvPr/>
        </p:nvSpPr>
        <p:spPr>
          <a:xfrm rot="0" flipH="0" flipV="0">
            <a:off x="2457450" y="5219700"/>
            <a:ext cx="4572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FFFFF"/>
                </a:solidFill>
                <a:latin typeface="微软雅黑"/>
                <a:ea typeface="微软雅黑"/>
              </a:rPr>
              <a:t>实拍佐证</a:t>
            </a:r>
            <a:endParaRPr/>
          </a:p>
        </p:txBody>
      </p:sp>
      <p:sp>
        <p:nvSpPr>
          <p:cNvPr id="400" name="" descr="{&quot;isTemplate&quot;:true,&quot;type&quot;:&quot;text&quot;}"/>
          <p:cNvSpPr txBox="1"/>
          <p:nvPr/>
        </p:nvSpPr>
        <p:spPr>
          <a:xfrm rot="0" flipH="0" flipV="0">
            <a:off x="3067050" y="5210175"/>
            <a:ext cx="2085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大幅面</a:t>
            </a: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 PCB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激光加工</a:t>
            </a: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设备实拍</a:t>
            </a:r>
            <a:endParaRPr/>
          </a:p>
        </p:txBody>
      </p:sp>
      <p:sp>
        <p:nvSpPr>
          <p:cNvPr id="401" name="" descr="{&quot;isTemplate&quot;:true,&quot;type&quot;:&quot;text&quot;}"/>
          <p:cNvSpPr txBox="1"/>
          <p:nvPr/>
        </p:nvSpPr>
        <p:spPr>
          <a:xfrm rot="0" flipH="0" flipV="0">
            <a:off x="2381250" y="5419725"/>
            <a:ext cx="89916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多振镜大幅面加工现场：拼接无缝隙、无重影，整机加工精度</a:t>
            </a:r>
            <a:r>
              <a:rPr lang="en-US" sz="975">
                <a:solidFill>
                  <a:srgbClr val="6B7280"/>
                </a:solidFill>
                <a:latin typeface="微软雅黑"/>
                <a:ea typeface="微软雅黑"/>
              </a:rPr>
              <a:t> ≤±15μm</a:t>
            </a: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（另有现场演示视频可供播放）</a:t>
            </a:r>
            <a:endParaRPr/>
          </a:p>
        </p:txBody>
      </p:sp>
      <p:sp>
        <p:nvSpPr>
          <p:cNvPr id="402" name=""/>
          <p:cNvSpPr/>
          <p:nvPr/>
        </p:nvSpPr>
        <p:spPr>
          <a:xfrm rot="0" flipH="0" flipV="0">
            <a:off x="666750" y="6038850"/>
            <a:ext cx="10858500" cy="476250"/>
          </a:xfrm>
          <a:prstGeom prst="roundRect">
            <a:avLst>
              <a:gd name="adj" fmla="val 20000"/>
            </a:avLst>
          </a:prstGeom>
          <a:solidFill>
            <a:srgbClr val="A81810"/>
          </a:solidFill>
          <a:ln/>
        </p:spPr>
        <p:txBody>
          <a:bodyPr/>
          <a:p/>
        </p:txBody>
      </p:sp>
      <p:sp>
        <p:nvSpPr>
          <p:cNvPr id="403" name="" descr="{&quot;isTemplate&quot;:true,&quot;type&quot;:&quot;text&quot;}"/>
          <p:cNvSpPr txBox="1"/>
          <p:nvPr/>
        </p:nvSpPr>
        <p:spPr>
          <a:xfrm rot="0" flipH="0" flipV="0">
            <a:off x="857250" y="61912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宋体"/>
                <a:ea typeface="宋体"/>
              </a:rPr>
              <a:t>关键指标</a:t>
            </a:r>
            <a:endParaRPr/>
          </a:p>
        </p:txBody>
      </p:sp>
      <p:sp>
        <p:nvSpPr>
          <p:cNvPr id="404" name="" descr="{&quot;isTemplate&quot;:true,&quot;type&quot;:&quot;text&quot;}"/>
          <p:cNvSpPr txBox="1"/>
          <p:nvPr/>
        </p:nvSpPr>
        <p:spPr>
          <a:xfrm rot="0" flipH="0" flipV="0">
            <a:off x="1600200" y="6153150"/>
            <a:ext cx="9734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机器视觉定位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≤2μm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激光扫描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≤3μm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拼接精度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≤15μm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整机加工精度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≤±15μm</a:t>
            </a:r>
            <a:endParaRPr/>
          </a:p>
        </p:txBody>
      </p:sp>
      <p:sp>
        <p:nvSpPr>
          <p:cNvPr id="405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406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407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408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08 / 13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409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其他关键技术成果&lt;/Text&gt;&#10;  &lt;/Box&gt;&#10;&#10;  {/* C 区内容 */}&#10;  &lt;Box style={{ flex: 1, paddingLeft: 70, paddingRight: 70, paddingTop: 24, paddingBottom: 24, flexDirection: 'row', gap: 24 }}&gt;&#10;&#10;    {/* 高速旋转打标 */}&#10;    &lt;Box style={{ flex: 1, border: '1px solid #E5E7EB', borderRadius: 14, background: '#FFFFFF', flexDirection: 'column', overflow: 'hidden' }}&gt;&#10;      &lt;Box style={{ height: 52, background: '#C42819', justifyContent: 'center', paddingLeft: 22 }}&gt;&#10;        &lt;Text style={{ fontSize: 20, fontWeight: 'bold', color: '#FFFFFF', fontFamily: '宋体' }}&gt;高速旋转打标方案&lt;/Text&gt;&#10;      &lt;/Box&gt;&#10;      &lt;Image src=&quot;assets/rotary.jpg&quot; style={{ width: '100%', height: 128, objectFit: 'cover' }} /&gt;&#10;      &lt;Box style={{ flex: 1, paddingTop: 14, paddingBottom: 14, paddingLeft: 22, paddingRight: 22 }}&gt;&#10;        &lt;Text style={{ fontSize: 15, color: '#333333', fontFamily: '微软雅黑', lineHeight: 1.6 }}&gt;&#10;          将平面控制拓展至旋转轴，轴控与振控同步，曲面打标实拍如上，速度与品质达行业顶尖水平。&#10;        &lt;/Text&gt;&#10;      &lt;/Box&gt;&#10;    &lt;/Box&gt;&#10;&#10;    {/* 稳定耐久性测试 */}&#10;    &lt;Box style={{ flex: 1, border: '1px solid #E5E7EB', borderRadius: 14, background: '#FFFFFF', flexDirection: 'column', overflow: 'hidden' }}&gt;&#10;      &lt;Box style={{ height: 52, background: '#EE5530', justifyContent: 'center', paddingLeft: 22 }}&gt;&#10;        &lt;Text style={{ fontSize: 20, fontWeight: 'bold', color: '#FFFFFF', fontFamily: '宋体' }}&gt;稳定耐久性测试方案&lt;/Text&gt;&#10;      &lt;/Box&gt;&#10;      &lt;Image src=&quot;assets/durability.png&quot; style={{ width: '100%', height: 128, objectFit: 'cover' }} /&gt;&#10;      &lt;Box style={{ flex: 1, paddingTop: 14, paddingBottom: 14, paddingLeft: 22, paddingRight: 22 }}&gt;&#10;        &lt;Text style={{ fontSize: 15, color: '#333333', fontFamily: '微软雅黑', lineHeight: 1.6 }}&gt;&#10;          轨迹示波器量化对比（右图），测试由定性转量化自动化，支撑设备 24 小时不间断稳定运行。&#10;        &lt;/Text&gt;&#10;      &lt;/Box&gt;&#10;    &lt;/Box&gt;&#10;&#10;    {/* EtherCAT 引进 */}&#10;    &lt;Box style={{ flex: 1, border: '1px solid #E5E7EB', borderRadius: 14, background: '#FFFFFF', flexDirection: 'column', overflow: 'hidden' }}&gt;&#10;      &lt;Box style={{ height: 52, background: '#F26B40', justifyContent: 'center', paddingLeft: 22 }}&gt;&#10;        &lt;Text style={{ fontSize: 20, fontWeight: 'bold', color: '#FFFFFF', fontFamily: '宋体' }}&gt;EtherCAT 总线技术引进&lt;/Text&gt;&#10;      &lt;/Box&gt;&#10;      &lt;Image src=&quot;assets/ethercat_card.jpg&quot; style={{ width: '100%', height: 128, objectFit: 'cover' }} /&gt;&#10;      &lt;Box style={{ flex: 1, paddingTop: 14, paddingBottom: 14, paddingLeft: 22, paddingRight: 22 }}&gt;&#10;        &lt;Text style={{ fontSize: 15, color: '#333333', fontFamily: '微软雅黑', lineHeight: 1.6 }}&gt;&#10;          自研 EtherCAT 振镜控制卡（实拍），导入先进工业总线技术，实现国产替代、夯实新一代硬件基础。&#10;        &lt;/Text&gt;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9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11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412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24384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其他关键技术成果</a:t>
            </a:r>
            <a:endParaRPr/>
          </a:p>
        </p:txBody>
      </p:sp>
      <p:sp>
        <p:nvSpPr>
          <p:cNvPr id="413" name=""/>
          <p:cNvSpPr/>
          <p:nvPr/>
        </p:nvSpPr>
        <p:spPr>
          <a:xfrm rot="0" flipH="0" flipV="0">
            <a:off x="666750" y="1181100"/>
            <a:ext cx="3467100" cy="52959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414" name=""/>
          <p:cNvSpPr/>
          <p:nvPr/>
        </p:nvSpPr>
        <p:spPr>
          <a:xfrm rot="0" flipH="0" flipV="0">
            <a:off x="666750" y="11811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415" name="" descr="{&quot;isTemplate&quot;:true,&quot;type&quot;:&quot;text&quot;}"/>
          <p:cNvSpPr txBox="1"/>
          <p:nvPr/>
        </p:nvSpPr>
        <p:spPr>
          <a:xfrm rot="0" flipH="0" flipV="0">
            <a:off x="876300" y="13144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高速旋转打标方案</a:t>
            </a:r>
            <a:endParaRPr/>
          </a:p>
        </p:txBody>
      </p:sp>
      <p:pic>
        <p:nvPicPr>
          <p:cNvPr id="416" name=""/>
          <p:cNvPicPr>
            <a:picLocks noChangeAspect="1"/>
          </p:cNvPicPr>
          <p:nvPr/>
        </p:nvPicPr>
        <p:blipFill>
          <a:blip r:embed="rId1"/>
          <a:srcRect l="0" t="18742" r="0" b="18742"/>
          <a:stretch>
            <a:fillRect/>
          </a:stretch>
        </p:blipFill>
        <p:spPr>
          <a:xfrm rot="0" flipH="0" flipV="0">
            <a:off x="666750" y="1676400"/>
            <a:ext cx="3467100" cy="1219200"/>
          </a:xfrm>
          <a:prstGeom prst="rect">
            <a:avLst/>
          </a:prstGeom>
          <a:ln/>
        </p:spPr>
      </p:pic>
      <p:sp>
        <p:nvSpPr>
          <p:cNvPr id="417" name="" descr="{&quot;isTemplate&quot;:true,&quot;type&quot;:&quot;text&quot;}"/>
          <p:cNvSpPr txBox="1"/>
          <p:nvPr/>
        </p:nvSpPr>
        <p:spPr>
          <a:xfrm rot="0" flipH="0" flipV="0">
            <a:off x="876300" y="3028950"/>
            <a:ext cx="30480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将平面控制拓展至旋转轴，轴控与振控同步，曲面打标实拍如上，速度与品质达行业顶尖水平。</a:t>
            </a:r>
            <a:endParaRPr/>
          </a:p>
        </p:txBody>
      </p:sp>
      <p:sp>
        <p:nvSpPr>
          <p:cNvPr id="418" name=""/>
          <p:cNvSpPr/>
          <p:nvPr/>
        </p:nvSpPr>
        <p:spPr>
          <a:xfrm rot="0" flipH="0" flipV="0">
            <a:off x="4362450" y="1181100"/>
            <a:ext cx="3467100" cy="52959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419" name=""/>
          <p:cNvSpPr/>
          <p:nvPr/>
        </p:nvSpPr>
        <p:spPr>
          <a:xfrm rot="0" flipH="0" flipV="0">
            <a:off x="4362450" y="11811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420" name="" descr="{&quot;isTemplate&quot;:true,&quot;type&quot;:&quot;text&quot;}"/>
          <p:cNvSpPr txBox="1"/>
          <p:nvPr/>
        </p:nvSpPr>
        <p:spPr>
          <a:xfrm rot="0" flipH="0" flipV="0">
            <a:off x="4572000" y="13144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稳定耐久性测试方案</a:t>
            </a:r>
            <a:endParaRPr/>
          </a:p>
        </p:txBody>
      </p:sp>
      <p:pic>
        <p:nvPicPr>
          <p:cNvPr id="421" name=""/>
          <p:cNvPicPr>
            <a:picLocks noChangeAspect="1"/>
          </p:cNvPicPr>
          <p:nvPr/>
        </p:nvPicPr>
        <p:blipFill>
          <a:blip r:embed="rId2"/>
          <a:srcRect l="0" t="22726" r="0" b="22726"/>
          <a:stretch>
            <a:fillRect/>
          </a:stretch>
        </p:blipFill>
        <p:spPr>
          <a:xfrm rot="0" flipH="0" flipV="0">
            <a:off x="4362450" y="1676400"/>
            <a:ext cx="3467100" cy="1219200"/>
          </a:xfrm>
          <a:prstGeom prst="rect">
            <a:avLst/>
          </a:prstGeom>
          <a:ln/>
        </p:spPr>
      </p:pic>
      <p:sp>
        <p:nvSpPr>
          <p:cNvPr id="422" name="" descr="{&quot;isTemplate&quot;:true,&quot;type&quot;:&quot;text&quot;}"/>
          <p:cNvSpPr txBox="1"/>
          <p:nvPr/>
        </p:nvSpPr>
        <p:spPr>
          <a:xfrm rot="0" flipH="0" flipV="0">
            <a:off x="4572000" y="3028950"/>
            <a:ext cx="30480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轨迹示波器量化对比（右图），测试由定性转量化自动化，支撑设备</a:t>
            </a:r>
            <a:r>
              <a:rPr lang="en-US" sz="1125">
                <a:solidFill>
                  <a:srgbClr val="333333"/>
                </a:solidFill>
                <a:latin typeface="微软雅黑"/>
                <a:ea typeface="微软雅黑"/>
              </a:rPr>
              <a:t> 24 </a:t>
            </a: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小时不间断稳定运行。</a:t>
            </a:r>
            <a:endParaRPr/>
          </a:p>
        </p:txBody>
      </p:sp>
      <p:sp>
        <p:nvSpPr>
          <p:cNvPr id="423" name=""/>
          <p:cNvSpPr/>
          <p:nvPr/>
        </p:nvSpPr>
        <p:spPr>
          <a:xfrm rot="0" flipH="0" flipV="0">
            <a:off x="8058150" y="1181100"/>
            <a:ext cx="3467100" cy="52959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424" name=""/>
          <p:cNvSpPr/>
          <p:nvPr/>
        </p:nvSpPr>
        <p:spPr>
          <a:xfrm rot="0" flipH="0" flipV="0">
            <a:off x="8058150" y="11811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425" name="" descr="{&quot;isTemplate&quot;:true,&quot;type&quot;:&quot;text&quot;}"/>
          <p:cNvSpPr txBox="1"/>
          <p:nvPr/>
        </p:nvSpPr>
        <p:spPr>
          <a:xfrm rot="0" flipH="0" flipV="0">
            <a:off x="8267700" y="13144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宋体"/>
                <a:ea typeface="宋体"/>
              </a:rPr>
              <a:t>EtherCAT </a:t>
            </a: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总线技术引进</a:t>
            </a:r>
            <a:endParaRPr/>
          </a:p>
        </p:txBody>
      </p:sp>
      <p:pic>
        <p:nvPicPr>
          <p:cNvPr id="426" name=""/>
          <p:cNvPicPr>
            <a:picLocks noChangeAspect="1"/>
          </p:cNvPicPr>
          <p:nvPr/>
        </p:nvPicPr>
        <p:blipFill>
          <a:blip r:embed="rId3"/>
          <a:srcRect l="0" t="26573" r="0" b="26573"/>
          <a:stretch>
            <a:fillRect/>
          </a:stretch>
        </p:blipFill>
        <p:spPr>
          <a:xfrm rot="0" flipH="0" flipV="0">
            <a:off x="8058150" y="1676400"/>
            <a:ext cx="3467100" cy="1219200"/>
          </a:xfrm>
          <a:prstGeom prst="rect">
            <a:avLst/>
          </a:prstGeom>
          <a:ln/>
        </p:spPr>
      </p:pic>
      <p:sp>
        <p:nvSpPr>
          <p:cNvPr id="427" name="" descr="{&quot;isTemplate&quot;:true,&quot;type&quot;:&quot;text&quot;}"/>
          <p:cNvSpPr txBox="1"/>
          <p:nvPr/>
        </p:nvSpPr>
        <p:spPr>
          <a:xfrm rot="0" flipH="0" flipV="0">
            <a:off x="8267700" y="3028950"/>
            <a:ext cx="3048000" cy="828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自研</a:t>
            </a:r>
            <a:r>
              <a:rPr lang="en-US" sz="1125">
                <a:solidFill>
                  <a:srgbClr val="333333"/>
                </a:solidFill>
                <a:latin typeface="微软雅黑"/>
                <a:ea typeface="微软雅黑"/>
              </a:rPr>
              <a:t> EtherCAT </a:t>
            </a: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振镜控制卡（实拍），导入先进工业总线技术，实现国产替代、夯实新一代硬件基础。</a:t>
            </a:r>
            <a:endParaRPr/>
          </a:p>
        </p:txBody>
      </p:sp>
      <p:sp>
        <p:nvSpPr>
          <p:cNvPr id="428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429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430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431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09 / 13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6" name="" descr="&lt;Slide style={{ width: '1280px', height: '720px', background: '#FFFFFF', padding: '0px' }}&gt;&#10;&#10;  {/* A 区留白 */}&#10;  &lt;Box style={{ height: 32 }} /&gt;&#10;&#10;  {/* B 区标题块 */}&#10;  &lt;Box style={{ height: 56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未来三年工作目标&lt;/Text&gt;&#10;  &lt;/Box&gt;&#10;&#10;  {/* C 区内容 */}&#10;  &lt;Box style={{ flex: 1, paddingLeft: 70, paddingRight: 70, paddingTop: 12, paddingBottom: 20, flexDirection: 'column' }}&gt;&#10;&#10;    {/* 顶部：底层逻辑主线 */}&#10;    &lt;Box style={{ background: 'linear-gradient(90deg, #A81810 0%, #C42819 60%, #EE5530 100%)', borderRadius: 12, paddingTop: 14, paddingBottom: 14, paddingLeft: 22, paddingRight: 22, flexDirection: 'row', alignItems: 'center' }}&gt;&#10;      &lt;Text style={{ fontSize: 17, fontWeight: 'bold', color: '#FFE79B', fontFamily: '宋体', letterSpacing: 1 }}&gt;底层逻辑&lt;/Text&gt;&#10;      &lt;Box style={{ width: 1, height: 22, background: 'rgba(255,255,255,0.4)', marginLeft: 16, marginRight: 16 }} /&gt;&#10;      &lt;Text style={{ flex: 1, fontSize: 16, color: '#FFFFFF', fontFamily: '微软雅黑', lineHeight: 1.5 }}&gt;&#10;        硬件性能越来越强、门槛越来越低、成本越来越低 —— 沿同一主线三步布局：&lt;span style={{ color: '#FFE79B', fontWeight: 'bold' }}&gt;标准筑基 → 消费落地 → 芯片自主&lt;/span&gt;&#10;      &lt;/Text&gt;&#10;    &lt;/Box&gt;&#10;&#10;    {/* 三年递进目标 */}&#10;    &lt;Box style={{ flex: 1, flexDirection: 'column', justifyContent: 'center', marginTop: 12 }}&gt;&#10;&#10;      {/* 2026 标准筑基 */}&#10;      &lt;Box style={{ flexDirection: 'row', alignItems: 'stretch', border: '1px solid #E5E7EB', borderRadius: 12, overflow: 'hidden' }}&gt;&#10;        &lt;Box style={{ width: 120, background: '#C42819', justifyContent: 'center', alignItems: 'center', flexDirection: 'column' }}&gt;&#10;          &lt;Text style={{ fontSize: 26, fontWeight: 'bold', color: '#FFFFFF', fontFamily: '微软雅黑' }}&gt;2026&lt;/Text&gt;&#10;          &lt;Text style={{ fontSize: 15, color: '#FFE79B', fontFamily: '微软雅黑', marginTop: 4 }}&gt;标准筑基&lt;/Text&gt;&#10;        &lt;/Box&gt;&#10;        &lt;Box style={{ flex: 1, paddingTop: 14, paddingBottom: 14, paddingLeft: 20, paddingRight: 20, flexDirection: 'column', justifyContent: 'center' }}&gt;&#10;          &lt;Text style={{ fontSize: 15, color: '#C42819', fontFamily: '微软雅黑', fontWeight: 'bold' }}&gt;逻辑：先把核心能力标准化、模块化，统一到一张控制卡&lt;/Text&gt;&#10;          &lt;Box style={{ flexDirection: 'row', flexWrap: 'wrap', gap: 8, marginTop: 8 }}&gt;&#10;            {['EtherCAT 标准化控制卡', '多轴插补 / PSO / 纳秒级触发', '2 个应用案例', '降本 15%'].map((t, j) =&gt; (&#10;              &lt;Box key={j} style={{ background: '#FBF7F2', borderRadius: 8, paddingTop: 5, paddingBottom: 5, paddingLeft: 12, paddingRight: 12 }}&gt;&#10;                &lt;Text style={{ fontSize: 13, color: '#333333', fontFamily: '微软雅黑' }}&gt;{t}&lt;/Text&gt;&#10;              &lt;/Box&gt;&#10;            ))}&#10;          &lt;/Box&gt;&#10;        &lt;/Box&gt;&#10;      &lt;/Box&gt;&#10;&#10;      {/* 递进箭头 */}&#10;      &lt;Box style={{ height: 22, justifyContent: 'center', alignItems: 'center' }}&gt;&#10;        &lt;Text style={{ fontSize: 18, color: '#E19825', fontFamily: '微软雅黑' }}&gt;↓ 成本更低 · 门槛更低&lt;/Text&gt;&#10;      &lt;/Box&gt;&#10;&#10;      {/* 2027 消费落地 */}&#10;      &lt;Box style={{ flexDirection: 'row', alignItems: 'stretch', border: '1px solid #E5E7EB', borderRadius: 12, overflow: 'hidden' }}&gt;&#10;        &lt;Box style={{ width: 120, background: '#EE5530', justifyContent: 'center', alignItems: 'center', flexDirection: 'column' }}&gt;&#10;          &lt;Text style={{ fontSize: 26, fontWeight: 'bold', color: '#FFFFFF', fontFamily: '微软雅黑' }}&gt;2027&lt;/Text&gt;&#10;          &lt;Text style={{ fontSize: 15, color: '#FFE7D6', fontFamily: '微软雅黑', marginTop: 4 }}&gt;消费落地&lt;/Text&gt;&#10;        &lt;/Box&gt;&#10;        &lt;Box style={{ flex: 1, paddingTop: 14, paddingBottom: 14, paddingLeft: 20, paddingRight: 20, flexDirection: 'column', justifyContent: 'center' }}&gt;&#10;          &lt;Text style={{ fontSize: 15, color: '#EE5530', fontFamily: '微软雅黑', fontWeight: 'bold' }}&gt;逻辑：激光加工硬件已便宜到&quot;大家都用得起&quot;，顺势向消费级下沉&lt;/Text&gt;&#10;          &lt;Box style={{ flexDirection: 'row', flexWrap: 'wrap', gap: 8, marginTop: 8 }}&gt;&#10;            {['ESP32 消费级打标模组', '成本 ≤ 工业方案 20%', '量产 3000 套', '一键式操作'].map((t, j) =&gt; (&#10;              &lt;Box key={j} style={{ background: '#FBF7F2', borderRadius: 8, paddingTop: 5, paddingBottom: 5, paddingLeft: 12, paddingRight: 12 }}&gt;&#10;                &lt;Text style={{ fontSize: 13, color: '#333333', fontFamily: '微软雅黑' }}&gt;{t}&lt;/Text&gt;&#10;              &lt;/Box&gt;&#10;            ))}&#10;          &lt;/Box&gt;&#10;        &lt;/Box&gt;&#10;      &lt;/Box&gt;&#10;&#10;      {/* 递进箭头 */}&#10;      &lt;Box style={{ height: 22, justifyContent: 'center', alignItems: 'center' }}&gt;&#10;        &lt;Text style={{ fontSize: 18, color: '#E19825', fontFamily: '微软雅黑' }}&gt;↓ 性能更强 · 向上整合&lt;/Text&gt;&#10;      &lt;/Box&gt;&#10;&#10;      {/* 2028 芯片自主 */}&#10;      &lt;Box style={{ flexDirection: 'row', alignItems: 'stretch', border: '1px solid #E5E7EB', borderRadius: 12, overflow: 'hidden' }}&gt;&#10;        &lt;Box style={{ width: 120, background: '#F26B40', justifyContent: 'center', alignItems: 'center', flexDirection: 'column' }}&gt;&#10;          &lt;Text style={{ fontSize: 26, fontWeight: 'bold', color: '#FFFFFF', fontFamily: '微软雅黑' }}&gt;2028&lt;/Text&gt;&#10;          &lt;Text style={{ fontSize: 15, color: '#FFE7D6', fontFamily: '微软雅黑', marginTop: 4 }}&gt;芯片自主&lt;/Text&gt;&#10;        &lt;/Box&gt;&#10;        &lt;Box style={{ flex: 1, paddingTop: 14, paddingBottom: 14, paddingLeft: 20, paddingRight: 20, flexDirection: 'column', justifyContent: 'center' }}&gt;&#10;          &lt;Text style={{ fontSize: 15, color: '#C42819', fontFamily: '微软雅黑', fontWeight: 'bold' }}&gt;逻辑：MCU+FPGA 核心板产品化，为具备&quot;自己造芯片&quot;能力奠基&lt;/Text&gt;&#10;          &lt;Box style={{ flexDirection: 'row', flexWrap: 'wrap', gap: 8, marginTop: 8 }}&gt;&#10;            {['MCU+FPGA 核心板产品化', '3 家厂商参考设计', '体积缩 15% · 成本降 25%', 'SoC 化验证 + 可行性报告'].map((t, j) =&gt; (&#10;              &lt;Box key={j} style={{ background: '#FBF7F2', borderRadius: 8, paddingTop: 5, paddingBottom: 5, paddingLeft: 12, paddingRight: 12 }}&gt;&#10;                &lt;Text style={{ fontSize: 13, color: '#333333', fontFamily: '微软雅黑' }}&gt;{t}&lt;/Text&gt;&#10;              &lt;/Box&gt;&#10;            ))}&#10;          &lt;/Box&gt;&#10;        &lt;/Box&gt;&#10;      &lt;/Box&gt;&#10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10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" name=""/>
          <p:cNvSpPr/>
          <p:nvPr/>
        </p:nvSpPr>
        <p:spPr>
          <a:xfrm rot="0" flipH="0" flipV="0">
            <a:off x="666750" y="41910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895350" y="390525"/>
            <a:ext cx="24384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未来三年工作目标</a:t>
            </a:r>
            <a:endParaRPr/>
          </a:p>
        </p:txBody>
      </p:sp>
      <p:sp>
        <p:nvSpPr>
          <p:cNvPr id="20" name=""/>
          <p:cNvSpPr/>
          <p:nvPr/>
        </p:nvSpPr>
        <p:spPr>
          <a:xfrm rot="0" flipH="0" flipV="0">
            <a:off x="666750" y="952500"/>
            <a:ext cx="10858500" cy="542925"/>
          </a:xfrm>
          <a:prstGeom prst="roundRect">
            <a:avLst>
              <a:gd name="adj" fmla="val 21053"/>
            </a:avLst>
          </a:prstGeom>
          <a:gradFill>
            <a:gsLst>
              <a:gs pos="0">
                <a:srgbClr val="A81810"/>
              </a:gs>
              <a:gs pos="60000">
                <a:srgbClr val="C42819"/>
              </a:gs>
              <a:gs pos="100000">
                <a:srgbClr val="EE5530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876300" y="1123950"/>
            <a:ext cx="685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 spc="75">
                <a:solidFill>
                  <a:srgbClr val="FFE79B"/>
                </a:solidFill>
                <a:latin typeface="宋体"/>
                <a:ea typeface="宋体"/>
              </a:rPr>
              <a:t>底层逻辑</a:t>
            </a:r>
            <a:endParaRPr/>
          </a:p>
        </p:txBody>
      </p:sp>
      <p:sp>
        <p:nvSpPr>
          <p:cNvPr id="22" name=""/>
          <p:cNvSpPr/>
          <p:nvPr/>
        </p:nvSpPr>
        <p:spPr>
          <a:xfrm rot="0" flipH="0" flipV="0">
            <a:off x="1714500" y="1123950"/>
            <a:ext cx="9525" cy="20955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p/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1876425" y="1085850"/>
            <a:ext cx="9439275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FFFFFF"/>
                </a:solidFill>
                <a:latin typeface="微软雅黑"/>
                <a:ea typeface="微软雅黑"/>
              </a:rPr>
              <a:t>硬件性能越来越强、门槛越来越低、成本越来越低</a:t>
            </a:r>
            <a:r>
              <a:rPr lang="en-US" sz="1200">
                <a:solidFill>
                  <a:srgbClr val="FFFFFF"/>
                </a:solidFill>
                <a:latin typeface="微软雅黑"/>
                <a:ea typeface="微软雅黑"/>
              </a:rPr>
              <a:t> —— </a:t>
            </a:r>
            <a:r>
              <a:rPr lang="zh-CN" sz="1200">
                <a:solidFill>
                  <a:srgbClr val="FFFFFF"/>
                </a:solidFill>
                <a:latin typeface="微软雅黑"/>
                <a:ea typeface="微软雅黑"/>
              </a:rPr>
              <a:t>沿同一主线三步布局：</a:t>
            </a:r>
            <a:r>
              <a:rPr lang="zh-CN" sz="1200" b="1">
                <a:solidFill>
                  <a:srgbClr val="FFE79B"/>
                </a:solidFill>
                <a:latin typeface="微软雅黑"/>
                <a:ea typeface="微软雅黑"/>
              </a:rPr>
              <a:t>标准筑基</a:t>
            </a:r>
            <a:r>
              <a:rPr lang="en-US" sz="1200" b="1">
                <a:solidFill>
                  <a:srgbClr val="FFE79B"/>
                </a:solidFill>
                <a:latin typeface="微软雅黑"/>
                <a:ea typeface="微软雅黑"/>
              </a:rPr>
              <a:t> → </a:t>
            </a:r>
            <a:r>
              <a:rPr lang="zh-CN" sz="1200" b="1">
                <a:solidFill>
                  <a:srgbClr val="FFE79B"/>
                </a:solidFill>
                <a:latin typeface="微软雅黑"/>
                <a:ea typeface="微软雅黑"/>
              </a:rPr>
              <a:t>消费落地</a:t>
            </a:r>
            <a:r>
              <a:rPr lang="en-US" sz="1200" b="1">
                <a:solidFill>
                  <a:srgbClr val="FFE79B"/>
                </a:solidFill>
                <a:latin typeface="微软雅黑"/>
                <a:ea typeface="微软雅黑"/>
              </a:rPr>
              <a:t> → </a:t>
            </a:r>
            <a:r>
              <a:rPr lang="zh-CN" sz="1200" b="1">
                <a:solidFill>
                  <a:srgbClr val="FFE79B"/>
                </a:solidFill>
                <a:latin typeface="微软雅黑"/>
                <a:ea typeface="微软雅黑"/>
              </a:rPr>
              <a:t>芯片自主</a:t>
            </a:r>
            <a:endParaRPr/>
          </a:p>
        </p:txBody>
      </p:sp>
      <p:sp>
        <p:nvSpPr>
          <p:cNvPr id="24" name=""/>
          <p:cNvSpPr/>
          <p:nvPr/>
        </p:nvSpPr>
        <p:spPr>
          <a:xfrm rot="0" flipH="0" flipV="0">
            <a:off x="666750" y="2714625"/>
            <a:ext cx="10858500" cy="762000"/>
          </a:xfrm>
          <a:prstGeom prst="roundRect">
            <a:avLst>
              <a:gd name="adj" fmla="val 15000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" name=""/>
          <p:cNvSpPr/>
          <p:nvPr/>
        </p:nvSpPr>
        <p:spPr>
          <a:xfrm rot="0" flipH="0" flipV="0">
            <a:off x="666750" y="2714625"/>
            <a:ext cx="1143000" cy="762000"/>
          </a:xfrm>
          <a:custGeom>
            <a:pathLst>
              <a:path w="120" h="80">
                <a:moveTo>
                  <a:pt x="120" y="80"/>
                </a:moveTo>
                <a:lnTo>
                  <a:pt x="12" y="80"/>
                </a:lnTo>
                <a:cubicBezTo>
                  <a:pt x="5" y="80"/>
                  <a:pt x="0" y="75"/>
                  <a:pt x="0" y="6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120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923925" y="2838450"/>
            <a:ext cx="6381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微软雅黑"/>
                <a:ea typeface="微软雅黑"/>
              </a:rPr>
              <a:t>2026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952500" y="31813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9B"/>
                </a:solidFill>
                <a:latin typeface="微软雅黑"/>
                <a:ea typeface="微软雅黑"/>
              </a:rPr>
              <a:t>标准筑基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2000250" y="2847975"/>
            <a:ext cx="9334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逻辑：先把核心能力标准化、模块化，统一到一张控制卡</a:t>
            </a:r>
            <a:endParaRPr/>
          </a:p>
        </p:txBody>
      </p:sp>
      <p:sp>
        <p:nvSpPr>
          <p:cNvPr id="29" name=""/>
          <p:cNvSpPr/>
          <p:nvPr/>
        </p:nvSpPr>
        <p:spPr>
          <a:xfrm rot="0" flipH="0" flipV="0">
            <a:off x="2000250" y="3095625"/>
            <a:ext cx="15144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2114550" y="3143250"/>
            <a:ext cx="12858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EtherCAT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标准化控制卡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3590925" y="3095625"/>
            <a:ext cx="18192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3705225" y="3143250"/>
            <a:ext cx="15906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多轴插补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/ PSO /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纳秒级触发</a:t>
            </a:r>
            <a:endParaRPr/>
          </a:p>
        </p:txBody>
      </p:sp>
      <p:sp>
        <p:nvSpPr>
          <p:cNvPr id="33" name=""/>
          <p:cNvSpPr/>
          <p:nvPr/>
        </p:nvSpPr>
        <p:spPr>
          <a:xfrm rot="0" flipH="0" flipV="0">
            <a:off x="5486400" y="3095625"/>
            <a:ext cx="9620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5600700" y="3143250"/>
            <a:ext cx="733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2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个应用案例</a:t>
            </a:r>
            <a:endParaRPr/>
          </a:p>
        </p:txBody>
      </p:sp>
      <p:sp>
        <p:nvSpPr>
          <p:cNvPr id="35" name=""/>
          <p:cNvSpPr/>
          <p:nvPr/>
        </p:nvSpPr>
        <p:spPr>
          <a:xfrm rot="0" flipH="0" flipV="0">
            <a:off x="6524625" y="3095625"/>
            <a:ext cx="7715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6638925" y="3143250"/>
            <a:ext cx="5429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降本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15%</a:t>
            </a:r>
            <a:endParaRPr/>
          </a:p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5257800" y="3476625"/>
            <a:ext cx="1685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E19825"/>
                </a:solidFill>
                <a:latin typeface="微软雅黑"/>
                <a:ea typeface="微软雅黑"/>
              </a:rPr>
              <a:t>↓ </a:t>
            </a:r>
            <a:r>
              <a:rPr lang="zh-CN" sz="1350">
                <a:solidFill>
                  <a:srgbClr val="E19825"/>
                </a:solidFill>
                <a:latin typeface="微软雅黑"/>
                <a:ea typeface="微软雅黑"/>
              </a:rPr>
              <a:t>成本更低</a:t>
            </a:r>
            <a:r>
              <a:rPr lang="en-US" sz="1350">
                <a:solidFill>
                  <a:srgbClr val="E19825"/>
                </a:solidFill>
                <a:latin typeface="微软雅黑"/>
                <a:ea typeface="微软雅黑"/>
              </a:rPr>
              <a:t> · </a:t>
            </a:r>
            <a:r>
              <a:rPr lang="zh-CN" sz="1350">
                <a:solidFill>
                  <a:srgbClr val="E19825"/>
                </a:solidFill>
                <a:latin typeface="微软雅黑"/>
                <a:ea typeface="微软雅黑"/>
              </a:rPr>
              <a:t>门槛更低</a:t>
            </a:r>
            <a:endParaRPr/>
          </a:p>
        </p:txBody>
      </p:sp>
      <p:sp>
        <p:nvSpPr>
          <p:cNvPr id="38" name=""/>
          <p:cNvSpPr/>
          <p:nvPr/>
        </p:nvSpPr>
        <p:spPr>
          <a:xfrm rot="0" flipH="0" flipV="0">
            <a:off x="666750" y="3686175"/>
            <a:ext cx="10858500" cy="762000"/>
          </a:xfrm>
          <a:prstGeom prst="roundRect">
            <a:avLst>
              <a:gd name="adj" fmla="val 15000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9" name=""/>
          <p:cNvSpPr/>
          <p:nvPr/>
        </p:nvSpPr>
        <p:spPr>
          <a:xfrm rot="0" flipH="0" flipV="0">
            <a:off x="666750" y="3686175"/>
            <a:ext cx="1143000" cy="762000"/>
          </a:xfrm>
          <a:custGeom>
            <a:pathLst>
              <a:path w="120" h="80">
                <a:moveTo>
                  <a:pt x="120" y="80"/>
                </a:moveTo>
                <a:lnTo>
                  <a:pt x="12" y="80"/>
                </a:lnTo>
                <a:cubicBezTo>
                  <a:pt x="5" y="80"/>
                  <a:pt x="0" y="75"/>
                  <a:pt x="0" y="6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120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923925" y="3810000"/>
            <a:ext cx="6381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微软雅黑"/>
                <a:ea typeface="微软雅黑"/>
              </a:rPr>
              <a:t>2027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952500" y="415290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D6"/>
                </a:solidFill>
                <a:latin typeface="微软雅黑"/>
                <a:ea typeface="微软雅黑"/>
              </a:rPr>
              <a:t>消费落地</a:t>
            </a:r>
            <a:endParaRPr/>
          </a:p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2000250" y="3819525"/>
            <a:ext cx="9334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EE5530"/>
                </a:solidFill>
                <a:latin typeface="微软雅黑"/>
                <a:ea typeface="微软雅黑"/>
              </a:rPr>
              <a:t>逻辑：激光加工硬件已便宜到</a:t>
            </a:r>
            <a:r>
              <a:rPr lang="en-US" sz="1125" b="1">
                <a:solidFill>
                  <a:srgbClr val="EE5530"/>
                </a:solidFill>
                <a:latin typeface="微软雅黑"/>
                <a:ea typeface="微软雅黑"/>
              </a:rPr>
              <a:t>"</a:t>
            </a:r>
            <a:r>
              <a:rPr lang="zh-CN" sz="1125" b="1">
                <a:solidFill>
                  <a:srgbClr val="EE5530"/>
                </a:solidFill>
                <a:latin typeface="微软雅黑"/>
                <a:ea typeface="微软雅黑"/>
              </a:rPr>
              <a:t>大家都用得起</a:t>
            </a:r>
            <a:r>
              <a:rPr lang="en-US" sz="1125" b="1">
                <a:solidFill>
                  <a:srgbClr val="EE5530"/>
                </a:solidFill>
                <a:latin typeface="微软雅黑"/>
                <a:ea typeface="微软雅黑"/>
              </a:rPr>
              <a:t>"</a:t>
            </a:r>
            <a:r>
              <a:rPr lang="zh-CN" sz="1125" b="1">
                <a:solidFill>
                  <a:srgbClr val="EE5530"/>
                </a:solidFill>
                <a:latin typeface="微软雅黑"/>
                <a:ea typeface="微软雅黑"/>
              </a:rPr>
              <a:t>，顺势向消费级下沉</a:t>
            </a:r>
            <a:endParaRPr/>
          </a:p>
        </p:txBody>
      </p:sp>
      <p:sp>
        <p:nvSpPr>
          <p:cNvPr id="43" name=""/>
          <p:cNvSpPr/>
          <p:nvPr/>
        </p:nvSpPr>
        <p:spPr>
          <a:xfrm rot="0" flipH="0" flipV="0">
            <a:off x="2000250" y="4067175"/>
            <a:ext cx="14763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2114550" y="4114800"/>
            <a:ext cx="12477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ESP32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消费级打标模组</a:t>
            </a:r>
            <a:endParaRPr/>
          </a:p>
        </p:txBody>
      </p:sp>
      <p:sp>
        <p:nvSpPr>
          <p:cNvPr id="45" name=""/>
          <p:cNvSpPr/>
          <p:nvPr/>
        </p:nvSpPr>
        <p:spPr>
          <a:xfrm rot="0" flipH="0" flipV="0">
            <a:off x="3552825" y="4067175"/>
            <a:ext cx="14382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3667125" y="4114800"/>
            <a:ext cx="12096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成本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≤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工业方案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20%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5067300" y="4067175"/>
            <a:ext cx="952500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5181600" y="4114800"/>
            <a:ext cx="723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量产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3000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套</a:t>
            </a:r>
            <a:endParaRPr/>
          </a:p>
        </p:txBody>
      </p:sp>
      <p:sp>
        <p:nvSpPr>
          <p:cNvPr id="49" name=""/>
          <p:cNvSpPr/>
          <p:nvPr/>
        </p:nvSpPr>
        <p:spPr>
          <a:xfrm rot="0" flipH="0" flipV="0">
            <a:off x="6096000" y="4067175"/>
            <a:ext cx="8477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6210300" y="411480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一键式操作</a:t>
            </a:r>
            <a:endParaRPr/>
          </a:p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5257800" y="4448175"/>
            <a:ext cx="1685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E19825"/>
                </a:solidFill>
                <a:latin typeface="微软雅黑"/>
                <a:ea typeface="微软雅黑"/>
              </a:rPr>
              <a:t>↓ </a:t>
            </a:r>
            <a:r>
              <a:rPr lang="zh-CN" sz="1350">
                <a:solidFill>
                  <a:srgbClr val="E19825"/>
                </a:solidFill>
                <a:latin typeface="微软雅黑"/>
                <a:ea typeface="微软雅黑"/>
              </a:rPr>
              <a:t>性能更强</a:t>
            </a:r>
            <a:r>
              <a:rPr lang="en-US" sz="1350">
                <a:solidFill>
                  <a:srgbClr val="E19825"/>
                </a:solidFill>
                <a:latin typeface="微软雅黑"/>
                <a:ea typeface="微软雅黑"/>
              </a:rPr>
              <a:t> · </a:t>
            </a:r>
            <a:r>
              <a:rPr lang="zh-CN" sz="1350">
                <a:solidFill>
                  <a:srgbClr val="E19825"/>
                </a:solidFill>
                <a:latin typeface="微软雅黑"/>
                <a:ea typeface="微软雅黑"/>
              </a:rPr>
              <a:t>向上整合</a:t>
            </a:r>
            <a:endParaRPr/>
          </a:p>
        </p:txBody>
      </p:sp>
      <p:sp>
        <p:nvSpPr>
          <p:cNvPr id="52" name=""/>
          <p:cNvSpPr/>
          <p:nvPr/>
        </p:nvSpPr>
        <p:spPr>
          <a:xfrm rot="0" flipH="0" flipV="0">
            <a:off x="666750" y="4657725"/>
            <a:ext cx="10858500" cy="762000"/>
          </a:xfrm>
          <a:prstGeom prst="roundRect">
            <a:avLst>
              <a:gd name="adj" fmla="val 15000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53" name=""/>
          <p:cNvSpPr/>
          <p:nvPr/>
        </p:nvSpPr>
        <p:spPr>
          <a:xfrm rot="0" flipH="0" flipV="0">
            <a:off x="666750" y="4657725"/>
            <a:ext cx="1143000" cy="762000"/>
          </a:xfrm>
          <a:custGeom>
            <a:pathLst>
              <a:path w="120" h="80">
                <a:moveTo>
                  <a:pt x="120" y="80"/>
                </a:moveTo>
                <a:lnTo>
                  <a:pt x="12" y="80"/>
                </a:lnTo>
                <a:cubicBezTo>
                  <a:pt x="5" y="80"/>
                  <a:pt x="0" y="75"/>
                  <a:pt x="0" y="6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120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923925" y="4781550"/>
            <a:ext cx="6381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微软雅黑"/>
                <a:ea typeface="微软雅黑"/>
              </a:rPr>
              <a:t>2028</a:t>
            </a:r>
            <a:endParaRPr/>
          </a:p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952500" y="51244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D6"/>
                </a:solidFill>
                <a:latin typeface="微软雅黑"/>
                <a:ea typeface="微软雅黑"/>
              </a:rPr>
              <a:t>芯片自主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2000250" y="4791075"/>
            <a:ext cx="9334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逻辑：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MCU+FPGA 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核心板产品化，为具备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"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自己造芯片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"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能力奠基</a:t>
            </a:r>
            <a:endParaRPr/>
          </a:p>
        </p:txBody>
      </p:sp>
      <p:sp>
        <p:nvSpPr>
          <p:cNvPr id="57" name=""/>
          <p:cNvSpPr/>
          <p:nvPr/>
        </p:nvSpPr>
        <p:spPr>
          <a:xfrm rot="0" flipH="0" flipV="0">
            <a:off x="2000250" y="5038725"/>
            <a:ext cx="16478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2114550" y="5086350"/>
            <a:ext cx="14192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MCU+FPGA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核心板产品化</a:t>
            </a:r>
            <a:endParaRPr/>
          </a:p>
        </p:txBody>
      </p:sp>
      <p:sp>
        <p:nvSpPr>
          <p:cNvPr id="59" name=""/>
          <p:cNvSpPr/>
          <p:nvPr/>
        </p:nvSpPr>
        <p:spPr>
          <a:xfrm rot="0" flipH="0" flipV="0">
            <a:off x="3724275" y="5038725"/>
            <a:ext cx="12096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3838575" y="5086350"/>
            <a:ext cx="9810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3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家厂商参考设计</a:t>
            </a:r>
            <a:endParaRPr/>
          </a:p>
        </p:txBody>
      </p:sp>
      <p:sp>
        <p:nvSpPr>
          <p:cNvPr id="61" name=""/>
          <p:cNvSpPr/>
          <p:nvPr/>
        </p:nvSpPr>
        <p:spPr>
          <a:xfrm rot="0" flipH="0" flipV="0">
            <a:off x="5010150" y="5038725"/>
            <a:ext cx="16859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5124450" y="5086350"/>
            <a:ext cx="1457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体积缩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15% ·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成本降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25%</a:t>
            </a:r>
            <a:endParaRPr/>
          </a:p>
        </p:txBody>
      </p:sp>
      <p:sp>
        <p:nvSpPr>
          <p:cNvPr id="63" name=""/>
          <p:cNvSpPr/>
          <p:nvPr/>
        </p:nvSpPr>
        <p:spPr>
          <a:xfrm rot="0" flipH="0" flipV="0">
            <a:off x="6772275" y="5038725"/>
            <a:ext cx="1638300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6886575" y="5086350"/>
            <a:ext cx="14097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SoC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化验证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可行性报告</a:t>
            </a:r>
            <a:endParaRPr/>
          </a:p>
        </p:txBody>
      </p:sp>
      <p:sp>
        <p:nvSpPr>
          <p:cNvPr id="65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66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67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10 / 13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69" name="" descr="&lt;Slide style={{ width: '1280px', height: '720px', background: '#FFFFFF', padding: '0px' }}&gt;&#10;&#10;  {/* A 区留白 */}&#10;  &lt;Box style={{ height: 36 }} /&gt;&#10;&#10;  {/* B 区标题块 */}&#10;  &lt;Box style={{ height: 58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EtherCAT 项目 · 战略意义&lt;/Text&gt;&#10;  &lt;/Box&gt;&#10;&#10;  {/* C 区内容 */}&#10;  &lt;Box style={{ flex: 1, paddingLeft: 70, paddingRight: 70, paddingTop: 14, paddingBottom: 20, flexDirection: 'column' }}&gt;&#10;&#10;    {/* 上半：历史规律 vs 未来趋势 */}&#10;    &lt;Box style={{ flexDirection: 'row', gap: 20 }}&gt;&#10;      {/* 左：轴控卡历史规律 */}&#10;      &lt;Box style={{ flex: 1, border: '1px solid #E5E7EB', borderRadius: 12, background: '#FBF7F2', paddingTop: 16, paddingBottom: 16, paddingLeft: 20, paddingRight: 20, flexDirection: 'column' }}&gt;&#10;        &lt;Text style={{ fontSize: 18, fontWeight: 'bold', color: '#6B7280', fontFamily: '宋体' }}&gt;历史规律 · 轴控卡&lt;/Text&gt;&#10;        &lt;Box style={{ flexDirection: 'column', marginTop: 12, gap: 2 }}&gt;&#10;          {[&#10;            ['早期', '均为专用控制卡方案'],&#10;            ['转折', 'PLC 性能增强 + EtherCAT 总线出现'],&#10;            ['结果', '轴控功能逐渐集成到 PLC 中'],&#10;          ].map((it, i) =&gt; (&#10;            &lt;Box key={i} style={{ flexDirection: 'row', alignItems: 'flex-start' }}&gt;&#10;              &lt;Box style={{ width: 8, height: 8, borderRadius: 4, background: '#9CA3AF', marginTop: 7, marginRight: 10 }} /&gt;&#10;              &lt;Box style={{ flex: 1 }}&gt;&#10;                &lt;Text style={{ fontSize: 14, color: '#6B7280', fontFamily: '微软雅黑', fontWeight: 'bold' }}&gt;{it[0]}&lt;/Text&gt;&#10;                &lt;Text style={{ fontSize: 14, color: '#333333', fontFamily: '微软雅黑', marginTop: 1, lineHeight: 1.4 }}&gt;{it[1]}&lt;/Text&gt;&#10;              &lt;/Box&gt;&#10;            &lt;/Box&gt;&#10;          ))}&#10;        &lt;/Box&gt;&#10;      &lt;/Box&gt;&#10;&#10;      {/* 中：类比箭头 */}&#10;      &lt;Box style={{ width: 40, justifyContent: 'center', alignItems: 'center' }}&gt;&#10;        &lt;Text style={{ fontSize: 28, color: '#E19825', fontFamily: '微软雅黑', fontWeight: 'bold' }}&gt;⟹&lt;/Text&gt;&#10;      &lt;/Box&gt;&#10;&#10;      {/* 右：振镜卡未来趋势 */}&#10;      &lt;Box style={{ flex: 1, border: '2px solid #C42819', borderRadius: 12, background: '#FFFFFF', paddingTop: 16, paddingBottom: 16, paddingLeft: 20, paddingRight: 20, flexDirection: 'column' }}&gt;&#10;        &lt;Text style={{ fontSize: 18, fontWeight: 'bold', color: '#C42819', fontFamily: '宋体' }}&gt;未来趋势 · 振镜卡&lt;/Text&gt;&#10;        &lt;Box style={{ flexDirection: 'column', marginTop: 12, gap: 2 }}&gt;&#10;          {[&#10;            ['现状', '振镜控制卡为当前主营业务'],&#10;            ['驱动', '芯片算力持续增强、成本不断下降'],&#10;            ['趋势', '必然与 PLC 融合（重演轴控卡规律）'],&#10;          ].map((it, i) =&gt; (&#10;            &lt;Box key={i} style={{ flexDirection: 'row', alignItems: 'flex-start' }}&gt;&#10;              &lt;Box style={{ width: 8, height: 8, borderRadius: 4, background: '#C42819', marginTop: 7, marginRight: 10 }} /&gt;&#10;              &lt;Box style={{ flex: 1 }}&gt;&#10;                &lt;Text style={{ fontSize: 14, color: '#C42819', fontFamily: '微软雅黑', fontWeight: 'bold' }}&gt;{it[0]}&lt;/Text&gt;&#10;                &lt;Text style={{ fontSize: 14, color: '#333333', fontFamily: '微软雅黑', marginTop: 1, lineHeight: 1.4 }}&gt;{it[1]}&lt;/Text&gt;&#10;              &lt;/Box&gt;&#10;            &lt;/Box&gt;&#10;          ))}&#10;        &lt;/Box&gt;&#10;      &lt;/Box&gt;&#10;    &lt;/Box&gt;&#10;&#10;    {/* 下半：战略结论 */}&#10;    &lt;Box style={{ flex: 1, background: 'linear-gradient(180deg, #C42819 0%, #A81810 100%)', borderRadius: 14, marginTop: 18, paddingTop: 20, paddingBottom: 20, paddingLeft: 26, paddingRight: 26, flexDirection: 'column', justifyContent: 'center' }}&gt;&#10;      &lt;Box style={{ flexDirection: 'row', alignItems: 'center', gap: 10 }}&gt;&#10;        &lt;Box style={{ background: '#E19825', borderRadius: 6, paddingTop: 4, paddingBottom: 4, paddingLeft: 12, paddingRight: 12 }}&gt;&#10;          &lt;Text style={{ fontSize: 14, color: '#FFFFFF', fontFamily: '微软雅黑', fontWeight: 'bold' }}&gt;战略意义&lt;/Text&gt;&#10;        &lt;/Box&gt;&#10;        &lt;Text style={{ fontSize: 18, fontWeight: 'bold', color: '#FFFFFF', fontFamily: '宋体' }}&gt;主动顺应历史规律，抢占标准制定先机&lt;/Text&gt;&#10;      &lt;/Box&gt;&#10;&#10;      &lt;Box style={{ flexDirection: 'column', gap: 12, marginTop: 16 }}&gt;&#10;        {[&#10;          ['主动作为', '公司 EtherCAT 项目主动顺应这一历史规律，由我们主动推动振镜卡融入 PLC 生态这一历史进程。'],&#10;          ['标准先机', '振镜控制尚未进入 PLCopen 标准——若我们主导振镜卡融入 PLC 生态，有望成为该领域的事实标准制定者。'],&#10;          ['普惠行业', '以标准制定者身份，推动振镜控制技术普惠全行业、赋能所有用户。'],&#10;        ].map((it, i) =&gt; (&#10;          &lt;Box key={i} style={{ flexDirection: 'row', alignItems: 'flex-start' }}&gt;&#10;            &lt;Box style={{ width: 8, height: 8, borderRadius: 4, background: '#FFE79B', marginTop: 8, marginRight: 12 }} /&gt;&#10;            &lt;Box style={{ flex: 1 }}&gt;&#10;              &lt;Text style={{ fontSize: 15, color: '#FFE79B', fontFamily: '微软雅黑', fontWeight: 'bold' }}&gt;{it[0]}&lt;/Text&gt;&#10;              &lt;Text style={{ fontSize: 15, color: '#FFFFFF', fontFamily: '微软雅黑', marginTop: 2, lineHeight: 1.5 }}&gt;{it[1]}&lt;/Text&gt;&#10;            &lt;/Box&gt;&#10;          &lt;/Box&gt;&#10;        ))}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11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1" name=""/>
          <p:cNvSpPr/>
          <p:nvPr/>
        </p:nvSpPr>
        <p:spPr>
          <a:xfrm rot="0" flipH="0" flipV="0">
            <a:off x="666750" y="466725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895350" y="438150"/>
            <a:ext cx="36290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EtherCAT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项目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·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战略意义</a:t>
            </a:r>
            <a:endParaRPr/>
          </a:p>
        </p:txBody>
      </p:sp>
      <p:sp>
        <p:nvSpPr>
          <p:cNvPr id="73" name=""/>
          <p:cNvSpPr/>
          <p:nvPr/>
        </p:nvSpPr>
        <p:spPr>
          <a:xfrm rot="0" flipH="0" flipV="0">
            <a:off x="666750" y="1028700"/>
            <a:ext cx="5048250" cy="1866900"/>
          </a:xfrm>
          <a:prstGeom prst="roundRect">
            <a:avLst>
              <a:gd name="adj" fmla="val 6122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857250" y="1181100"/>
            <a:ext cx="4667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6B7280"/>
                </a:solidFill>
                <a:latin typeface="宋体"/>
                <a:ea typeface="宋体"/>
              </a:rPr>
              <a:t>历史规律</a:t>
            </a:r>
            <a:r>
              <a:rPr lang="en-US" sz="1350" b="1">
                <a:solidFill>
                  <a:srgbClr val="6B7280"/>
                </a:solidFill>
                <a:latin typeface="宋体"/>
                <a:ea typeface="宋体"/>
              </a:rPr>
              <a:t> · </a:t>
            </a:r>
            <a:r>
              <a:rPr lang="zh-CN" sz="1350" b="1">
                <a:solidFill>
                  <a:srgbClr val="6B7280"/>
                </a:solidFill>
                <a:latin typeface="宋体"/>
                <a:ea typeface="宋体"/>
              </a:rPr>
              <a:t>轴控卡</a:t>
            </a:r>
            <a:endParaRPr/>
          </a:p>
        </p:txBody>
      </p:sp>
      <p:sp>
        <p:nvSpPr>
          <p:cNvPr id="75" name=""/>
          <p:cNvSpPr/>
          <p:nvPr/>
        </p:nvSpPr>
        <p:spPr>
          <a:xfrm rot="0" flipH="0" flipV="0">
            <a:off x="857250" y="1571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9CA3AF"/>
          </a:solidFill>
          <a:ln/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1028700" y="15049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6B7280"/>
                </a:solidFill>
                <a:latin typeface="微软雅黑"/>
                <a:ea typeface="微软雅黑"/>
              </a:rPr>
              <a:t>早期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1028700" y="16764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均为专用控制卡方案</a:t>
            </a:r>
            <a:endParaRPr/>
          </a:p>
        </p:txBody>
      </p:sp>
      <p:sp>
        <p:nvSpPr>
          <p:cNvPr id="78" name=""/>
          <p:cNvSpPr/>
          <p:nvPr/>
        </p:nvSpPr>
        <p:spPr>
          <a:xfrm rot="0" flipH="0" flipV="0">
            <a:off x="857250" y="19907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9CA3AF"/>
          </a:solidFill>
          <a:ln/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1028700" y="19240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6B7280"/>
                </a:solidFill>
                <a:latin typeface="微软雅黑"/>
                <a:ea typeface="微软雅黑"/>
              </a:rPr>
              <a:t>转折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1028700" y="20955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PLC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性能增强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EtherCAT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总线出现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857250" y="2409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9CA3AF"/>
          </a:soli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1028700" y="23431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6B7280"/>
                </a:solidFill>
                <a:latin typeface="微软雅黑"/>
                <a:ea typeface="微软雅黑"/>
              </a:rPr>
              <a:t>结果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1028700" y="25146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轴控功能逐渐集成到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PLC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中</a:t>
            </a:r>
            <a:endParaRPr/>
          </a:p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5962650" y="1800225"/>
            <a:ext cx="27622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100" b="1">
                <a:solidFill>
                  <a:srgbClr val="E19825"/>
                </a:solidFill>
                <a:latin typeface="微软雅黑"/>
                <a:ea typeface="微软雅黑"/>
              </a:rPr>
              <a:t>⟹</a:t>
            </a:r>
            <a:endParaRPr/>
          </a:p>
        </p:txBody>
      </p:sp>
      <p:sp>
        <p:nvSpPr>
          <p:cNvPr id="85" name=""/>
          <p:cNvSpPr/>
          <p:nvPr/>
        </p:nvSpPr>
        <p:spPr>
          <a:xfrm rot="0" flipH="0" flipV="0">
            <a:off x="6477000" y="1028700"/>
            <a:ext cx="504825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25400">
            <a:solidFill>
              <a:srgbClr val="C42819"/>
            </a:solidFill>
            <a:prstDash val="solid"/>
          </a:ln>
        </p:spPr>
        <p:txBody>
          <a:bodyPr/>
          <a:p/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6667500" y="1181100"/>
            <a:ext cx="4667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C42819"/>
                </a:solidFill>
                <a:latin typeface="宋体"/>
                <a:ea typeface="宋体"/>
              </a:rPr>
              <a:t>未来趋势</a:t>
            </a:r>
            <a:r>
              <a:rPr lang="en-US" sz="1350" b="1">
                <a:solidFill>
                  <a:srgbClr val="C42819"/>
                </a:solidFill>
                <a:latin typeface="宋体"/>
                <a:ea typeface="宋体"/>
              </a:rPr>
              <a:t> · </a:t>
            </a:r>
            <a:r>
              <a:rPr lang="zh-CN" sz="1350" b="1">
                <a:solidFill>
                  <a:srgbClr val="C42819"/>
                </a:solidFill>
                <a:latin typeface="宋体"/>
                <a:ea typeface="宋体"/>
              </a:rPr>
              <a:t>振镜卡</a:t>
            </a:r>
            <a:endParaRPr/>
          </a:p>
        </p:txBody>
      </p:sp>
      <p:sp>
        <p:nvSpPr>
          <p:cNvPr id="87" name=""/>
          <p:cNvSpPr/>
          <p:nvPr/>
        </p:nvSpPr>
        <p:spPr>
          <a:xfrm rot="0" flipH="0" flipV="0">
            <a:off x="6667500" y="1571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6838950" y="15049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现状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6838950" y="16764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振镜控制卡为当前主营业务</a:t>
            </a:r>
            <a:endParaRPr/>
          </a:p>
        </p:txBody>
      </p:sp>
      <p:sp>
        <p:nvSpPr>
          <p:cNvPr id="90" name=""/>
          <p:cNvSpPr/>
          <p:nvPr/>
        </p:nvSpPr>
        <p:spPr>
          <a:xfrm rot="0" flipH="0" flipV="0">
            <a:off x="6667500" y="19907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6838950" y="19240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驱动</a:t>
            </a:r>
            <a:endParaRPr/>
          </a:p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6838950" y="20955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芯片算力持续增强、成本不断下降</a:t>
            </a:r>
            <a:endParaRPr/>
          </a:p>
        </p:txBody>
      </p:sp>
      <p:sp>
        <p:nvSpPr>
          <p:cNvPr id="93" name=""/>
          <p:cNvSpPr/>
          <p:nvPr/>
        </p:nvSpPr>
        <p:spPr>
          <a:xfrm rot="0" flipH="0" flipV="0">
            <a:off x="6667500" y="2409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6838950" y="23431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趋势</a:t>
            </a:r>
            <a:endParaRPr/>
          </a:p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6838950" y="25146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必然与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PLC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融合（重演轴控卡规律）</a:t>
            </a:r>
            <a:endParaRPr/>
          </a:p>
        </p:txBody>
      </p:sp>
      <p:sp>
        <p:nvSpPr>
          <p:cNvPr id="96" name=""/>
          <p:cNvSpPr/>
          <p:nvPr/>
        </p:nvSpPr>
        <p:spPr>
          <a:xfrm rot="0" flipH="0" flipV="0">
            <a:off x="666750" y="3067050"/>
            <a:ext cx="10858500" cy="3448050"/>
          </a:xfrm>
          <a:prstGeom prst="roundRect">
            <a:avLst>
              <a:gd name="adj" fmla="val 3867"/>
            </a:avLst>
          </a:prstGeom>
          <a:gradFill>
            <a:gsLst>
              <a:gs pos="0">
                <a:srgbClr val="C42819"/>
              </a:gs>
              <a:gs pos="100000">
                <a:srgbClr val="A81810"/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97" name=""/>
          <p:cNvSpPr/>
          <p:nvPr/>
        </p:nvSpPr>
        <p:spPr>
          <a:xfrm rot="0" flipH="0" flipV="0">
            <a:off x="914400" y="3810000"/>
            <a:ext cx="762000" cy="238125"/>
          </a:xfrm>
          <a:prstGeom prst="roundRect">
            <a:avLst>
              <a:gd name="adj" fmla="val 24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1028700" y="38481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FFFFFF"/>
                </a:solidFill>
                <a:latin typeface="微软雅黑"/>
                <a:ea typeface="微软雅黑"/>
              </a:rPr>
              <a:t>战略意义</a:t>
            </a:r>
            <a:endParaRPr/>
          </a:p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1771650" y="3829050"/>
            <a:ext cx="2914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宋体"/>
                <a:ea typeface="宋体"/>
              </a:rPr>
              <a:t>主动顺应历史规律，抢占标准制定先机</a:t>
            </a:r>
            <a:endParaRPr/>
          </a:p>
        </p:txBody>
      </p:sp>
      <p:sp>
        <p:nvSpPr>
          <p:cNvPr id="100" name=""/>
          <p:cNvSpPr/>
          <p:nvPr/>
        </p:nvSpPr>
        <p:spPr>
          <a:xfrm rot="0" flipH="0" flipV="0">
            <a:off x="914400" y="42767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E79B"/>
          </a:solidFill>
          <a:ln/>
        </p:spPr>
        <p:txBody>
          <a:bodyPr/>
          <a:p/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1104900" y="4200525"/>
            <a:ext cx="10172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微软雅黑"/>
                <a:ea typeface="微软雅黑"/>
              </a:rPr>
              <a:t>主动作为</a:t>
            </a:r>
            <a:endParaRPr/>
          </a:p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1104900" y="4391025"/>
            <a:ext cx="101727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公司</a:t>
            </a:r>
            <a:r>
              <a:rPr lang="en-US" sz="1125">
                <a:solidFill>
                  <a:srgbClr val="FFFFFF"/>
                </a:solidFill>
                <a:latin typeface="微软雅黑"/>
                <a:ea typeface="微软雅黑"/>
              </a:rPr>
              <a:t> EtherCAT </a:t>
            </a: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项目主动顺应这一历史规律，由我们主动推动振镜卡融入</a:t>
            </a:r>
            <a:r>
              <a:rPr lang="en-US" sz="1125">
                <a:solidFill>
                  <a:srgbClr val="FFFFFF"/>
                </a:solidFill>
                <a:latin typeface="微软雅黑"/>
                <a:ea typeface="微软雅黑"/>
              </a:rPr>
              <a:t> PLC </a:t>
            </a: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生态这一历史进程。</a:t>
            </a:r>
            <a:endParaRPr/>
          </a:p>
        </p:txBody>
      </p:sp>
      <p:sp>
        <p:nvSpPr>
          <p:cNvPr id="103" name=""/>
          <p:cNvSpPr/>
          <p:nvPr/>
        </p:nvSpPr>
        <p:spPr>
          <a:xfrm rot="0" flipH="0" flipV="0">
            <a:off x="914400" y="4838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E79B"/>
          </a:solidFill>
          <a:ln/>
        </p:spPr>
        <p:txBody>
          <a:bodyPr/>
          <a:p/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1104900" y="4762500"/>
            <a:ext cx="10172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微软雅黑"/>
                <a:ea typeface="微软雅黑"/>
              </a:rPr>
              <a:t>标准先机</a:t>
            </a:r>
            <a:endParaRPr/>
          </a:p>
        </p:txBody>
      </p:sp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1104900" y="4953000"/>
            <a:ext cx="101727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振镜控制尚未进入</a:t>
            </a:r>
            <a:r>
              <a:rPr lang="en-US" sz="1125">
                <a:solidFill>
                  <a:srgbClr val="FFFFFF"/>
                </a:solidFill>
                <a:latin typeface="微软雅黑"/>
                <a:ea typeface="微软雅黑"/>
              </a:rPr>
              <a:t> PLCopen </a:t>
            </a: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标准——若我们主导振镜卡融入</a:t>
            </a:r>
            <a:r>
              <a:rPr lang="en-US" sz="1125">
                <a:solidFill>
                  <a:srgbClr val="FFFFFF"/>
                </a:solidFill>
                <a:latin typeface="微软雅黑"/>
                <a:ea typeface="微软雅黑"/>
              </a:rPr>
              <a:t> PLC </a:t>
            </a: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生态，有望成为该领域的事实标准制定者。</a:t>
            </a:r>
            <a:endParaRPr/>
          </a:p>
        </p:txBody>
      </p:sp>
      <p:sp>
        <p:nvSpPr>
          <p:cNvPr id="106" name=""/>
          <p:cNvSpPr/>
          <p:nvPr/>
        </p:nvSpPr>
        <p:spPr>
          <a:xfrm rot="0" flipH="0" flipV="0">
            <a:off x="914400" y="54006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E79B"/>
          </a:solidFill>
          <a:ln/>
        </p:spPr>
        <p:txBody>
          <a:bodyPr/>
          <a:p/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104900" y="5324475"/>
            <a:ext cx="10172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微软雅黑"/>
                <a:ea typeface="微软雅黑"/>
              </a:rPr>
              <a:t>普惠行业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1104900" y="5514975"/>
            <a:ext cx="101727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以标准制定者身份，推动振镜控制技术普惠全行业、赋能所有用户。</a:t>
            </a:r>
            <a:endParaRPr/>
          </a:p>
        </p:txBody>
      </p:sp>
      <p:sp>
        <p:nvSpPr>
          <p:cNvPr id="109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10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11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11 / 13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13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总结与展望&lt;/Text&gt;&#10;  &lt;/Box&gt;&#10;&#10;  {/* C 区内容 */}&#10;  &lt;Box style={{ flex: 1, paddingLeft: 70, paddingRight: 70, paddingTop: 24, paddingBottom: 24, flexDirection: 'column' }}&gt;&#10;&#10;    {/* 三行总结 */}&#10;    &lt;Box style={{ flexDirection: 'column', gap: 18 }}&gt;&#10;      {[&#10;        ['全链条研发能力', '深耕激光控制、机器人控制系统十余年，具备从算法、硬件到系统集成的全链条研发能力'],&#10;        ['国产化技术突破', '入职长沙后主持省级重大攻关项目，推动省内激光装备领域国产化技术突破'],&#10;        ['产业化落地愿景', '未来三年持续落地标准化、系列化激光控制软硬件产品，带动产业链降本增效'],&#10;      ].map((it, i) =&gt; (&#10;        &lt;Box key={i} style={{ flexDirection: 'row', alignItems: 'center', background: '#FBF7F2', border: '1px solid #E5E7EB', borderRadius: 12, paddingTop: 20, paddingBottom: 20, paddingLeft: 26, paddingRight: 26 }}&gt;&#10;          &lt;Box style={{ width: 48, height: 48, borderRadius: 24, background: '#C42819', justifyContent: 'center', alignItems: 'center', marginRight: 22 }}&gt;&#10;            &lt;Text style={{ fontSize: 22, fontWeight: 'bold', color: '#FFFFFF', fontFamily: '微软雅黑' }}&gt;{i + 1}&lt;/Text&gt;&#10;          &lt;/Box&gt;&#10;          &lt;Box style={{ flex: 1 }}&gt;&#10;            &lt;Text style={{ fontSize: 20, fontWeight: 'bold', color: '#171616', fontFamily: '宋体' }}&gt;{it[0]}&lt;/Text&gt;&#10;            &lt;Text style={{ fontSize: 15, color: '#6B7280', fontFamily: '微软雅黑', marginTop: 6, lineHeight: 1.6 }}&gt;{it[1]}&lt;/Text&gt;&#10;          &lt;/Box&gt;&#10;        &lt;/Box&gt;&#10;      ))}&#10;    &lt;/Box&gt;&#10;&#10;    {/* 底部收束 */}&#10;    &lt;Box style={{ marginTop: 'auto', background: 'linear-gradient(90deg, #C42819 0%, #EE5530 100%)', borderRadius: 12, paddingTop: 18, paddingBottom: 18, paddingLeft: 28, paddingRight: 28, flexDirection: 'row', alignItems: 'center' }}&gt;&#10;      &lt;Text style={{ fontSize: 20, color: '#FFE79B', fontFamily: '微软雅黑', fontWeight: 'bold' }}&gt;助力长沙新兴激光产业发展&lt;/Text&gt;&#10;      &lt;Box style={{ flex: 1 }} /&gt;&#10;      &lt;Text style={{ fontSize: 16, color: '#FFFFFF', fontFamily: '微软雅黑' }}&gt;为制造强国贡献自主可控核心技术&lt;/Text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12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5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1524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总结与展望</a:t>
            </a:r>
            <a:endParaRPr/>
          </a:p>
        </p:txBody>
      </p:sp>
      <p:sp>
        <p:nvSpPr>
          <p:cNvPr id="117" name=""/>
          <p:cNvSpPr/>
          <p:nvPr/>
        </p:nvSpPr>
        <p:spPr>
          <a:xfrm rot="0" flipH="0" flipV="0">
            <a:off x="666750" y="1181100"/>
            <a:ext cx="10858500" cy="942975"/>
          </a:xfrm>
          <a:prstGeom prst="roundRect">
            <a:avLst>
              <a:gd name="adj" fmla="val 12121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18" name=""/>
          <p:cNvSpPr/>
          <p:nvPr/>
        </p:nvSpPr>
        <p:spPr>
          <a:xfrm rot="0" flipH="0" flipV="0">
            <a:off x="914400" y="142875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1076325" y="1533525"/>
            <a:ext cx="142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/>
          </a:p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1581150" y="1371600"/>
            <a:ext cx="9696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71616"/>
                </a:solidFill>
                <a:latin typeface="宋体"/>
                <a:ea typeface="宋体"/>
              </a:rPr>
              <a:t>全链条研发能力</a:t>
            </a:r>
            <a:endParaRPr/>
          </a:p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1581150" y="1657350"/>
            <a:ext cx="9696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深耕激光控制、机器人控制系统十余年，具备从算法、硬件到系统集成的全链条研发能力</a:t>
            </a:r>
            <a:endParaRPr/>
          </a:p>
        </p:txBody>
      </p:sp>
      <p:sp>
        <p:nvSpPr>
          <p:cNvPr id="122" name=""/>
          <p:cNvSpPr/>
          <p:nvPr/>
        </p:nvSpPr>
        <p:spPr>
          <a:xfrm rot="0" flipH="0" flipV="0">
            <a:off x="666750" y="2295525"/>
            <a:ext cx="10858500" cy="942975"/>
          </a:xfrm>
          <a:prstGeom prst="roundRect">
            <a:avLst>
              <a:gd name="adj" fmla="val 12121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23" name=""/>
          <p:cNvSpPr/>
          <p:nvPr/>
        </p:nvSpPr>
        <p:spPr>
          <a:xfrm rot="0" flipH="0" flipV="0">
            <a:off x="914400" y="25431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1076325" y="2647950"/>
            <a:ext cx="142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/>
          </a:p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1581150" y="2486025"/>
            <a:ext cx="9696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71616"/>
                </a:solidFill>
                <a:latin typeface="宋体"/>
                <a:ea typeface="宋体"/>
              </a:rPr>
              <a:t>国产化技术突破</a:t>
            </a:r>
            <a:endParaRPr/>
          </a:p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1581150" y="2771775"/>
            <a:ext cx="9696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入职长沙后主持省级重大攻关项目，推动省内激光装备领域国产化技术突破</a:t>
            </a:r>
            <a:endParaRPr/>
          </a:p>
        </p:txBody>
      </p:sp>
      <p:sp>
        <p:nvSpPr>
          <p:cNvPr id="127" name=""/>
          <p:cNvSpPr/>
          <p:nvPr/>
        </p:nvSpPr>
        <p:spPr>
          <a:xfrm rot="0" flipH="0" flipV="0">
            <a:off x="666750" y="3409950"/>
            <a:ext cx="10858500" cy="942975"/>
          </a:xfrm>
          <a:prstGeom prst="roundRect">
            <a:avLst>
              <a:gd name="adj" fmla="val 12121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28" name=""/>
          <p:cNvSpPr/>
          <p:nvPr/>
        </p:nvSpPr>
        <p:spPr>
          <a:xfrm rot="0" flipH="0" flipV="0">
            <a:off x="914400" y="36576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1076325" y="3762375"/>
            <a:ext cx="142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/>
          </a:p>
        </p:txBody>
      </p:sp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1581150" y="3600450"/>
            <a:ext cx="9696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71616"/>
                </a:solidFill>
                <a:latin typeface="宋体"/>
                <a:ea typeface="宋体"/>
              </a:rPr>
              <a:t>产业化落地愿景</a:t>
            </a:r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1581150" y="3886200"/>
            <a:ext cx="9696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未来三年持续落地标准化、系列化激光控制软硬件产品，带动产业链降本增效</a:t>
            </a:r>
            <a:endParaRPr/>
          </a:p>
        </p:txBody>
      </p:sp>
      <p:sp>
        <p:nvSpPr>
          <p:cNvPr id="132" name=""/>
          <p:cNvSpPr/>
          <p:nvPr/>
        </p:nvSpPr>
        <p:spPr>
          <a:xfrm rot="0" flipH="0" flipV="0">
            <a:off x="666750" y="5905500"/>
            <a:ext cx="10858500" cy="571500"/>
          </a:xfrm>
          <a:prstGeom prst="roundRect">
            <a:avLst>
              <a:gd name="adj" fmla="val 20000"/>
            </a:avLst>
          </a:prstGeom>
          <a:gradFill>
            <a:gsLst>
              <a:gs pos="0">
                <a:srgbClr val="C42819"/>
              </a:gs>
              <a:gs pos="100000">
                <a:srgbClr val="EE5530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933450" y="6076950"/>
            <a:ext cx="2286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E79B"/>
                </a:solidFill>
                <a:latin typeface="微软雅黑"/>
                <a:ea typeface="微软雅黑"/>
              </a:rPr>
              <a:t>助力长沙新兴激光产业发展</a:t>
            </a:r>
            <a:endParaRPr/>
          </a:p>
        </p:txBody>
      </p:sp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8972550" y="6096000"/>
            <a:ext cx="2286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FFFFF"/>
                </a:solidFill>
                <a:latin typeface="微软雅黑"/>
                <a:ea typeface="微软雅黑"/>
              </a:rPr>
              <a:t>为制造强国贡献自主可控核心技术</a:t>
            </a:r>
            <a:endParaRPr/>
          </a:p>
        </p:txBody>
      </p:sp>
      <p:sp>
        <p:nvSpPr>
          <p:cNvPr id="135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36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37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12 / 13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39" name="" descr="&lt;Slide style={{ width: '1280px', height: '720px', background: 'linear-gradient(165deg, #A81810 0%, #C42819 48%, #E63F26 100%)', padding: '0px' }}&gt;&#10;&#10;  {/* 金色粒子光晕 */}&#10;  &lt;svg width='1280' height='720' viewBox='0 0 1280 720' style={{ position: 'absolute', top: 0, left: 0, opacity: 0.5 }}&gt;&#10;    &lt;circle cx='200' cy='180' r='100' fill='#FFE79B' opacity='0.10' /&gt;&#10;    &lt;circle cx='1080' cy='160' r='120' fill='#FFC000' opacity='0.10' /&gt;&#10;    &lt;circle cx='1120' cy='560' r='90' fill='#FFE79B' opacity='0.08' /&gt;&#10;    &lt;circle cx='140' cy='560' r='80' fill='#FFC000' opacity='0.08' /&gt;&#10;    &lt;circle cx='640' cy='120' r='6' fill='#FFE79B' opacity='0.7' /&gt;&#10;    &lt;circle cx='300' cy='300' r='4' fill='#FFD700' opacity='0.6' /&gt;&#10;    &lt;circle cx='980' cy='320' r='5' fill='#FFE79B' opacity='0.6' /&gt;&#10;    &lt;circle cx='820' cy='620' r='4' fill='#FFD700' opacity='0.5' /&gt;&#10;  &lt;/svg&gt;&#10;&#10;  &lt;Box style={{ flex: 1, flexDirection: 'column', alignItems: 'center', justifyContent: 'center', paddingLeft: 70, paddingRight: 70 }}&gt;&#10;&#10;    {/* 标题 */}&#10;    &lt;Text style={{&#10;      fontSize: 72,&#10;      fontWeight: 'bold',&#10;      fontFamily: '宋体',&#10;      backgroundImage: 'linear-gradient(180deg, #FFF3C4 0%, #FFD700 45%, #E19825 100%)',&#10;      backgroundClip: 'text',&#10;      color: 'transparent',&#10;      textShadow: '0 4px 18px rgba(0,0,0,0.35)',&#10;      letterSpacing: 6,&#10;      lineHeight: 1.3,&#10;      textAlign: 'center',&#10;    }}&gt;&#10;      恳请各位专家&lt;br /&gt;批评指正&#10;    &lt;/Text&gt;&#10;&#10;    &lt;Box style={{ width: 90, height: 3, background: '#E19825', marginTop: 40, marginBottom: 40 }} /&gt;&#10;&#10;    &lt;Text style={{ fontSize: 24, color: '#FFFFFF', fontFamily: '微软雅黑', letterSpacing: 3 }}&gt;&#10;      申报人：陈越&#10;    &lt;/Text&gt;&#10;    &lt;Text style={{ fontSize: 18, color: '#FFE0C7', fontFamily: '微软雅黑', marginTop: 14, letterSpacing: 2 }}&gt;&#10;      长沙八思量信息技术有限公司 · 总工程师&#10;    &lt;/Text&gt;&#10;&#10;  &lt;/Box&gt;&#10;&#10;  {/* 底部金色细线 */}&#10;  &lt;Box style={{ position: 'absolute', bottom: 44, left: 70, right: 70, height: 3, background: 'linear-gradient(90deg, #E19825 0%, #FFE79B 50%, #E19825 100%)' }} /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81810"/>
              </a:gs>
              <a:gs pos="48000">
                <a:srgbClr val="C42819"/>
              </a:gs>
              <a:gs pos="100000">
                <a:srgbClr val="E63F26"/>
              </a:gs>
            </a:gsLst>
            <a:lin ang="4500000" scaled="1"/>
          </a:gradFill>
          <a:ln/>
        </p:spPr>
        <p:txBody>
          <a:bodyPr/>
          <a:p/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3867150" y="1657350"/>
            <a:ext cx="4457700" cy="2143125"/>
          </a:xfrm>
          <a:prstGeom prst="rect"/>
        </p:spPr>
        <p:txBody>
          <a:bodyPr wrap="none" lIns="0" tIns="0" rIns="0" bIns="0"/>
          <a:p>
            <a:pPr algn="ctr">
              <a:lnSpc>
                <a:spcPct val="130000"/>
              </a:lnSpc>
            </a:pPr>
            <a:r>
              <a:rPr lang="zh-CN" sz="5400" b="1" spc="45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恳请各位专家</a:t>
            </a:r>
            <a:endParaRPr/>
          </a:p>
          <a:p>
            <a:pPr algn="ctr">
              <a:lnSpc>
                <a:spcPct val="130000"/>
              </a:lnSpc>
            </a:pPr>
            <a:r>
              <a:rPr lang="zh-CN" sz="5400" b="1" spc="45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批评指正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5667375" y="4181475"/>
            <a:ext cx="857250" cy="28575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5324475" y="4591050"/>
            <a:ext cx="1543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spc="225">
                <a:solidFill>
                  <a:srgbClr val="FFFFFF"/>
                </a:solidFill>
                <a:latin typeface="微软雅黑"/>
                <a:ea typeface="微软雅黑"/>
              </a:rPr>
              <a:t>申报人：陈越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4362450" y="5000625"/>
            <a:ext cx="34671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150">
                <a:solidFill>
                  <a:srgbClr val="FFE0C7"/>
                </a:solidFill>
                <a:latin typeface="微软雅黑"/>
                <a:ea typeface="微软雅黑"/>
              </a:rPr>
              <a:t>长沙八思量信息技术有限公司</a:t>
            </a:r>
            <a:r>
              <a:rPr lang="en-US" sz="1350" spc="150">
                <a:solidFill>
                  <a:srgbClr val="FFE0C7"/>
                </a:solidFill>
                <a:latin typeface="微软雅黑"/>
                <a:ea typeface="微软雅黑"/>
              </a:rPr>
              <a:t> · </a:t>
            </a:r>
            <a:r>
              <a:rPr lang="zh-CN" sz="1350" spc="150">
                <a:solidFill>
                  <a:srgbClr val="FFE0C7"/>
                </a:solidFill>
                <a:latin typeface="微软雅黑"/>
                <a:ea typeface="微软雅黑"/>
              </a:rPr>
              <a:t>总工程师</a:t>
            </a:r>
            <a:endParaRPr/>
          </a:p>
        </p:txBody>
      </p:sp>
      <p:pic>
        <p:nvPicPr>
          <p:cNvPr id="145" name="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46" name=""/>
          <p:cNvSpPr/>
          <p:nvPr/>
        </p:nvSpPr>
        <p:spPr>
          <a:xfrm rot="0" flipH="0" flipV="0">
            <a:off x="666750" y="6410325"/>
            <a:ext cx="10858500" cy="28575"/>
          </a:xfrm>
          <a:prstGeom prst="rect">
            <a:avLst/>
          </a:prstGeom>
          <a:gradFill>
            <a:gsLst>
              <a:gs pos="0">
                <a:srgbClr val="E19825"/>
              </a:gs>
              <a:gs pos="50000">
                <a:srgbClr val="FFE79B"/>
              </a:gs>
              <a:gs pos="100000">
                <a:srgbClr val="E19825"/>
              </a:gs>
            </a:gsLst>
            <a:lin ang="0" scaled="1"/>
          </a:gradFill>
          <a:ln/>
        </p:spPr>
        <p:txBody>
          <a:bodyPr/>
          <a:p/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2026-09-10T23:09:03Z</dcterms:created>
  <dcterms:modified xsi:type="dcterms:W3CDTF">2026-09-10T23:09:03Z</dcterms:modified>
</cp:coreProperties>
</file>