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Default Extension="png" ContentType="image/png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0" Type="http://schemas.openxmlformats.org/officeDocument/2006/relationships/officeDocument" Target="ppt/presentation.xml" /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firstSlideNum="1">
  <p:sldMasterIdLst>
    <p:sldMasterId id="2147483648" r:id="rId0"/>
  </p:sldMasterIdLst>
  <p:notesMasterIdLst>
    <p:notesMasterId r:id="rId13"/>
  </p:notesMasterIdLst>
  <p:sldIdLst>
    <p:sldId id="256" r:id="rId1"/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uri="{E76CE94A-603C-4142-B9EB-6D1370010A27}"/>
    <p:ext uri="{D31A062A-798A-4329-ABDD-BBA856620510}"/>
    <p:ext uri="{FD5EFAAD-0ECE-453E-9831-46B23BE46B34}"/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a="http://schemas.openxmlformats.org/drawing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3" Type="http://schemas.openxmlformats.org/officeDocument/2006/relationships/notesMaster" Target="notesMasters/notesMaster1.xml" /><Relationship Id="rId0" Type="http://schemas.openxmlformats.org/officeDocument/2006/relationships/slideMaster" Target="slideMasters/slideMaster1.xml" /><Relationship Id="rId1" Type="http://schemas.openxmlformats.org/officeDocument/2006/relationships/slide" Target="slides/slide1.xml" /><Relationship Id="rId10" Type="http://schemas.openxmlformats.org/officeDocument/2006/relationships/slide" Target="slides/slide10.xml" /><Relationship Id="rId11" Type="http://schemas.openxmlformats.org/officeDocument/2006/relationships/slide" Target="slides/slide11.xml" /><Relationship Id="rId14" Type="http://schemas.openxmlformats.org/officeDocument/2006/relationships/presProps" Target="presProps.xml" /><Relationship Id="rId12" Type="http://schemas.openxmlformats.org/officeDocument/2006/relationships/slide" Target="slides/slide12.xml" /><Relationship Id="rId15" Type="http://schemas.openxmlformats.org/officeDocument/2006/relationships/tableStyles" Target="tableStyles.xml" /><Relationship Id="rId16" Type="http://schemas.openxmlformats.org/officeDocument/2006/relationships/viewProps" Target="viewProps.xml" /><Relationship Id="rId6" Type="http://schemas.openxmlformats.org/officeDocument/2006/relationships/slide" Target="slides/slide6.xml" /><Relationship Id="rId2" Type="http://schemas.openxmlformats.org/officeDocument/2006/relationships/slide" Target="slides/slide2.xml" /><Relationship Id="rId3" Type="http://schemas.openxmlformats.org/officeDocument/2006/relationships/slide" Target="slides/slide3.xml" /><Relationship Id="rId4" Type="http://schemas.openxmlformats.org/officeDocument/2006/relationships/slide" Target="slides/slide4.xml" /><Relationship Id="rId5" Type="http://schemas.openxmlformats.org/officeDocument/2006/relationships/slide" Target="slides/slide5.xml" /><Relationship Id="rId7" Type="http://schemas.openxmlformats.org/officeDocument/2006/relationships/slide" Target="slides/slide7.xml" /><Relationship Id="rId8" Type="http://schemas.openxmlformats.org/officeDocument/2006/relationships/slide" Target="slides/slide8.xml" /><Relationship Id="rId9" Type="http://schemas.openxmlformats.org/officeDocument/2006/relationships/slide" Target="slides/slide9.xml" /></Relationships>
</file>

<file path=ppt/notesMasters/_rels/notesMaster1.xml.rels><?xml version="1.0" encoding="UTF-8" standalone="yes"?><Relationships xmlns="http://schemas.openxmlformats.org/package/2006/relationships"><Relationship Id="rId0" Type="http://schemas.openxmlformats.org/officeDocument/2006/relationships/theme" Target="../theme/theme2.xml" /></Relationships>
</file>

<file path=ppt/notesMasters/notesMaster1.xml><?xml version="1.0" encoding="utf-8"?>
<p:notesMaster xmlns:p="http://schemas.openxmlformats.org/presentationml/2006/main" xmlns:a="http://schemas.openxmlformats.org/draw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slideLayout1.xml><?xml version="1.0" encoding="utf-8"?>
<p:sldLayout xmlns:p="http://schemas.openxmlformats.org/presentationml/2006/main" xmlns:a="http://schemas.openxmlformats.org/drawing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r="http://schemas.openxmlformats.org/officeDocument/2006/relationships" xmlns:a="http://schemas.openxmlformats.org/draw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0"/>
  </p:sldLayoutIdLst>
  <p:hf sldNum="0" hdr="0" ftr="0" dt="0"/>
  <p:txStyles>
    <p:titleStyle>
      <a:lvl1pPr algn="ctr" defTabSz="914400" rtl="0" eaLnBrk="1" latinLnBrk="0" hangingPunct="1">
        <a:spcBef>
          <a:spcPct val="1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1.svg" /></Relationships>
</file>

<file path=ppt/slides/_rels/slide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3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4.png" /></Relationships>
</file>

<file path=ppt/slides/_rels/slide4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5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5.png" /></Relationships>
</file>

<file path=ppt/slides/_rels/slide6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7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8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9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0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2.png" /></Relationships>
</file>

<file path=ppt/slides/_rels/slide1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3.svg" /></Relationships>
</file>

<file path=ppt/slides/slide1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1" name="" descr="&lt;Slide style={{ width: '1280px', height: '720px', background: 'linear-gradient(165deg, #A81810 0%, #C42819 48%, #E63F26 100%)', padding: '0px' }}&gt;&#10;&#10;  {/* 金色粒子光晕 */}&#10;  &lt;svg width='1280' height='720' viewBox='0 0 1280 720' style={{ position: 'absolute', top: 0, left: 0, opacity: 0.5 }}&gt;&#10;    &lt;circle cx='180' cy='140' r='90' fill='#FFE79B' opacity='0.10' /&gt;&#10;    &lt;circle cx='1120' cy='120' r='120' fill='#FFC000' opacity='0.10' /&gt;&#10;    &lt;circle cx='1180' cy='560' r='100' fill='#FFE79B' opacity='0.08' /&gt;&#10;    &lt;circle cx='120' cy='600' r='80' fill='#FFC000' opacity='0.08' /&gt;&#10;    &lt;circle cx='640' cy='80' r='6' fill='#FFE79B' opacity='0.7' /&gt;&#10;    &lt;circle cx='300' cy='240' r='4' fill='#FFD700' opacity='0.6' /&gt;&#10;    &lt;circle cx='960' cy='260' r='5' fill='#FFE79B' opacity='0.6' /&gt;&#10;    &lt;circle cx='1040' cy='500' r='4' fill='#FFD700' opacity='0.5' /&gt;&#10;    &lt;circle cx='220' cy='500' r='5' fill='#FFE79B' opacity='0.5' /&gt;&#10;    &lt;circle cx='820' cy='620' r='4' fill='#FFD700' opacity='0.5' /&gt;&#10;  &lt;/svg&gt;&#10;&#10;  {/* 顶部红色短条 */}&#10;  &lt;Box style={{ position: 'absolute', top: 0, left: 0, width: '100%', height: 12, background: '#A81810' }} /&gt;&#10;&#10;  &lt;Box style={{ flex: 1, flexDirection: 'column', alignItems: 'center', justifyContent: 'center', paddingLeft: 70, paddingRight: 70 }}&gt;&#10;    {/* 顶部单位标识 */}&#10;    &lt;Text style={{ fontSize: 22, color: '#FFE79B', letterSpacing: 6, fontFamily: '微软雅黑' }}&gt;&#10;      长沙八思量信息技术有限公司&#10;    &lt;/Text&gt;&#10;&#10;    &lt;Box style={{ width: 90, height: 3, background: '#E19825', marginTop: 24, marginBottom: 40 }} /&gt;&#10;&#10;    {/* 主标题 */}&#10;    &lt;Text style={{&#10;      fontSize: 96,&#10;      fontWeight: 'bold',&#10;      fontFamily: '宋体',&#10;      backgroundImage: 'linear-gradient(180deg, #FFF3C4 0%, #FFD700 45%, #E19825 100%)',&#10;      backgroundClip: 'text',&#10;      color: 'transparent',&#10;      textShadow: '0 4px 18px rgba(0,0,0,0.35)',&#10;      letterSpacing: 14,&#10;      lineHeight: 1.15,&#10;    }}&gt;&#10;      紧缺急需人才&#10;    &lt;/Text&gt;&#10;&#10;    {/* 金色副标飘带 */}&#10;    &lt;Box style={{ flexDirection: 'row', alignItems: 'center', marginTop: 44 }}&gt;&#10;      &lt;Box style={{ width: 60, height: 2, background: '#E19825' }} /&gt;&#10;      &lt;Box style={{ background: '#E19825', paddingTop: 12, paddingBottom: 12, paddingLeft: 34, paddingRight: 34, borderRadius: 4 }}&gt;&#10;        &lt;Text style={{ fontSize: 26, color: '#FFFFFF', fontFamily: '微软雅黑', letterSpacing: 4, fontWeight: 'bold' }}&gt;&#10;          申报答辩汇报&#10;        &lt;/Text&gt;&#10;      &lt;/Box&gt;&#10;      &lt;Box style={{ width: 60, height: 2, background: '#E19825' }} /&gt;&#10;    &lt;/Box&gt;&#10;&#10;    {/* 汇报人 / 职务 / 时间 胶囊 */}&#10;    &lt;Box style={{ flexDirection: 'row', gap: 20, marginTop: 56 }}&gt;&#10;      &lt;Box style={{ background: 'rgba(255,255,255,0.14)', border: '1px solid #FFE79B', borderRadius: 22, paddingTop: 10, paddingBottom: 10, paddingLeft: 26, paddingRight: 26 }}&gt;&#10;        &lt;Text style={{ fontSize: 18, color: '#FFFFFF', fontFamily: '微软雅黑' }}&gt;&#10;          汇报人：&lt;span style={{ fontWeight: 'bold', color: '#FFE79B' }}&gt;陈越&lt;/span&gt;&#10;        &lt;/Text&gt;&#10;      &lt;/Box&gt;&#10;      &lt;Box style={{ background: 'rgba(255,255,255,0.14)', border: '1px solid #FFE79B', borderRadius: 22, paddingTop: 10, paddingBottom: 10, paddingLeft: 26, paddingRight: 26 }}&gt;&#10;        &lt;Text style={{ fontSize: 18, color: '#FFFFFF', fontFamily: '微软雅黑' }}&gt;&#10;          总工程师&#10;        &lt;/Text&gt;&#10;      &lt;/Box&gt;&#10;      &lt;Box style={{ background: 'rgba(255,255,255,0.14)', border: '1px solid #FFE79B', borderRadius: 22, paddingTop: 10, paddingBottom: 10, paddingLeft: 26, paddingRight: 26 }}&gt;&#10;        &lt;Text style={{ fontSize: 18, color: '#FFFFFF', fontFamily: '微软雅黑' }}&gt;&#10;          2026年&#10;        &lt;/Text&gt;&#10;      &lt;/Box&gt;&#10;    &lt;/Box&gt;&#10;  &lt;/Box&gt;&#10;&#10;  {/* 底部金色细线 */}&#10;  &lt;Box style={{ position: 'absolute', bottom: 44, left: 70, right: 70, height: 3, background: 'linear-gradient(90deg, #E19825 0%, #FFE79B 50%, #E19825 100%)' }} /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A81810"/>
              </a:gs>
              <a:gs pos="48000">
                <a:srgbClr val="C42819"/>
              </a:gs>
              <a:gs pos="100000">
                <a:srgbClr val="E63F26"/>
              </a:gs>
            </a:gsLst>
            <a:lin ang="4500000" scaled="1"/>
          </a:gradFill>
          <a:ln/>
        </p:spPr>
        <p:txBody>
          <a:bodyPr/>
          <a:p/>
        </p:txBody>
      </p:sp>
      <p:sp>
        <p:nvSpPr>
          <p:cNvPr id="3" name="" descr="{&quot;isTemplate&quot;:true,&quot;type&quot;:&quot;text&quot;}"/>
          <p:cNvSpPr txBox="1"/>
          <p:nvPr/>
        </p:nvSpPr>
        <p:spPr>
          <a:xfrm rot="0" flipH="0" flipV="0">
            <a:off x="4362450" y="1409700"/>
            <a:ext cx="34671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spc="450">
                <a:solidFill>
                  <a:srgbClr val="FFE79B"/>
                </a:solidFill>
                <a:latin typeface="微软雅黑"/>
                <a:ea typeface="微软雅黑"/>
              </a:rPr>
              <a:t>长沙八思量信息技术有限公司</a:t>
            </a:r>
            <a:endParaRPr/>
          </a:p>
        </p:txBody>
      </p:sp>
      <p:sp>
        <p:nvSpPr>
          <p:cNvPr id="4" name=""/>
          <p:cNvSpPr/>
          <p:nvPr/>
        </p:nvSpPr>
        <p:spPr>
          <a:xfrm rot="0" flipH="0" flipV="0">
            <a:off x="5667375" y="1895475"/>
            <a:ext cx="857250" cy="28575"/>
          </a:xfrm>
          <a:prstGeom prst="rect">
            <a:avLst/>
          </a:prstGeom>
          <a:solidFill>
            <a:srgbClr val="E19825"/>
          </a:solidFill>
          <a:ln/>
        </p:spPr>
        <p:txBody>
          <a:bodyPr/>
          <a:p/>
        </p:txBody>
      </p:sp>
      <p:sp>
        <p:nvSpPr>
          <p:cNvPr id="5" name="" descr="{&quot;isTemplate&quot;:true,&quot;type&quot;:&quot;text&quot;}"/>
          <p:cNvSpPr txBox="1"/>
          <p:nvPr/>
        </p:nvSpPr>
        <p:spPr>
          <a:xfrm rot="0" flipH="0" flipV="0">
            <a:off x="2952750" y="2305050"/>
            <a:ext cx="6286500" cy="1266825"/>
          </a:xfrm>
          <a:prstGeom prst="rect"/>
        </p:spPr>
        <p:txBody>
          <a:bodyPr wrap="none" lIns="0" tIns="0" rIns="0" bIns="0"/>
          <a:p>
            <a:pPr>
              <a:lnSpc>
                <a:spcPct val="114999"/>
              </a:lnSpc>
            </a:pPr>
            <a:r>
              <a:rPr lang="zh-CN" sz="7200" b="1" spc="1050">
                <a:gradFill>
                  <a:gsLst>
                    <a:gs pos="0">
                      <a:srgbClr val="FFF3C4"/>
                    </a:gs>
                    <a:gs pos="45000">
                      <a:srgbClr val="FFD700"/>
                    </a:gs>
                    <a:gs pos="100000">
                      <a:srgbClr val="E19825"/>
                    </a:gs>
                  </a:gsLst>
                  <a:lin ang="5400000" scaled="1"/>
                </a:gradFill>
                <a:effectLst>
                  <a:outerShdw blurRad="171450" dist="38100" dir="5400000">
                    <a:srgbClr val="000000">
                      <a:alpha val="35000"/>
                    </a:srgbClr>
                  </a:outerShdw>
                </a:effectLst>
                <a:latin typeface="宋体"/>
                <a:ea typeface="宋体"/>
              </a:rPr>
              <a:t>紧缺急需人才</a:t>
            </a:r>
            <a:endParaRPr/>
          </a:p>
        </p:txBody>
      </p:sp>
      <p:sp>
        <p:nvSpPr>
          <p:cNvPr id="6" name=""/>
          <p:cNvSpPr/>
          <p:nvPr/>
        </p:nvSpPr>
        <p:spPr>
          <a:xfrm rot="0" flipH="0" flipV="0">
            <a:off x="4343400" y="4248150"/>
            <a:ext cx="571500" cy="19050"/>
          </a:xfrm>
          <a:prstGeom prst="rect">
            <a:avLst/>
          </a:prstGeom>
          <a:solidFill>
            <a:srgbClr val="E19825"/>
          </a:solidFill>
          <a:ln/>
        </p:spPr>
        <p:txBody>
          <a:bodyPr/>
          <a:p/>
        </p:txBody>
      </p:sp>
      <p:sp>
        <p:nvSpPr>
          <p:cNvPr id="7" name=""/>
          <p:cNvSpPr/>
          <p:nvPr/>
        </p:nvSpPr>
        <p:spPr>
          <a:xfrm rot="0" flipH="0" flipV="0">
            <a:off x="4914900" y="3990975"/>
            <a:ext cx="2362200" cy="533400"/>
          </a:xfrm>
          <a:prstGeom prst="roundRect">
            <a:avLst>
              <a:gd name="adj" fmla="val 7143"/>
            </a:avLst>
          </a:prstGeom>
          <a:solidFill>
            <a:srgbClr val="E19825"/>
          </a:solidFill>
          <a:ln/>
        </p:spPr>
        <p:txBody>
          <a:bodyPr/>
          <a:p/>
        </p:txBody>
      </p:sp>
      <p:sp>
        <p:nvSpPr>
          <p:cNvPr id="8" name="" descr="{&quot;isTemplate&quot;:true,&quot;type&quot;:&quot;text&quot;}"/>
          <p:cNvSpPr txBox="1"/>
          <p:nvPr/>
        </p:nvSpPr>
        <p:spPr>
          <a:xfrm rot="0" flipH="0" flipV="0">
            <a:off x="5238750" y="4105275"/>
            <a:ext cx="17145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 spc="300">
                <a:solidFill>
                  <a:srgbClr val="FFFFFF"/>
                </a:solidFill>
                <a:latin typeface="微软雅黑"/>
                <a:ea typeface="微软雅黑"/>
              </a:rPr>
              <a:t>申报答辩汇报</a:t>
            </a:r>
            <a:endParaRPr/>
          </a:p>
        </p:txBody>
      </p:sp>
      <p:sp>
        <p:nvSpPr>
          <p:cNvPr id="9" name=""/>
          <p:cNvSpPr/>
          <p:nvPr/>
        </p:nvSpPr>
        <p:spPr>
          <a:xfrm rot="0" flipH="0" flipV="0">
            <a:off x="7277100" y="4248150"/>
            <a:ext cx="571500" cy="19050"/>
          </a:xfrm>
          <a:prstGeom prst="rect">
            <a:avLst/>
          </a:prstGeom>
          <a:solidFill>
            <a:srgbClr val="E19825"/>
          </a:solidFill>
          <a:ln/>
        </p:spPr>
        <p:txBody>
          <a:bodyPr/>
          <a:p/>
        </p:txBody>
      </p:sp>
      <p:sp>
        <p:nvSpPr>
          <p:cNvPr id="10" name=""/>
          <p:cNvSpPr/>
          <p:nvPr/>
        </p:nvSpPr>
        <p:spPr>
          <a:xfrm rot="0" flipH="0" flipV="0">
            <a:off x="4029075" y="5057775"/>
            <a:ext cx="1524000" cy="400050"/>
          </a:xfrm>
          <a:prstGeom prst="roundRect">
            <a:avLst>
              <a:gd name="adj" fmla="val 52381"/>
            </a:avLst>
          </a:prstGeom>
          <a:solidFill>
            <a:srgbClr val="FFFFFF">
              <a:alpha val="14000"/>
            </a:srgbClr>
          </a:solidFill>
          <a:ln w="12700">
            <a:solidFill>
              <a:srgbClr val="FFE79B"/>
            </a:solidFill>
            <a:prstDash val="solid"/>
          </a:ln>
        </p:spPr>
        <p:txBody>
          <a:bodyPr/>
          <a:p/>
        </p:txBody>
      </p:sp>
      <p:sp>
        <p:nvSpPr>
          <p:cNvPr id="11" name="" descr="{&quot;isTemplate&quot;:true,&quot;type&quot;:&quot;text&quot;}"/>
          <p:cNvSpPr txBox="1"/>
          <p:nvPr/>
        </p:nvSpPr>
        <p:spPr>
          <a:xfrm rot="0" flipH="0" flipV="0">
            <a:off x="4276725" y="5153025"/>
            <a:ext cx="10287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FFFFFF"/>
                </a:solidFill>
                <a:latin typeface="微软雅黑"/>
                <a:ea typeface="微软雅黑"/>
              </a:rPr>
              <a:t>汇报人：</a:t>
            </a:r>
            <a:r>
              <a:rPr lang="zh-CN" sz="1350" b="1">
                <a:solidFill>
                  <a:srgbClr val="FFE79B"/>
                </a:solidFill>
                <a:latin typeface="微软雅黑"/>
                <a:ea typeface="微软雅黑"/>
              </a:rPr>
              <a:t>陈越</a:t>
            </a:r>
            <a:endParaRPr/>
          </a:p>
        </p:txBody>
      </p:sp>
      <p:sp>
        <p:nvSpPr>
          <p:cNvPr id="12" name=""/>
          <p:cNvSpPr/>
          <p:nvPr/>
        </p:nvSpPr>
        <p:spPr>
          <a:xfrm rot="0" flipH="0" flipV="0">
            <a:off x="5743575" y="5057775"/>
            <a:ext cx="1181100" cy="400050"/>
          </a:xfrm>
          <a:prstGeom prst="roundRect">
            <a:avLst>
              <a:gd name="adj" fmla="val 52381"/>
            </a:avLst>
          </a:prstGeom>
          <a:solidFill>
            <a:srgbClr val="FFFFFF">
              <a:alpha val="14000"/>
            </a:srgbClr>
          </a:solidFill>
          <a:ln w="12700">
            <a:solidFill>
              <a:srgbClr val="FFE79B"/>
            </a:solidFill>
            <a:prstDash val="solid"/>
          </a:ln>
        </p:spPr>
        <p:txBody>
          <a:bodyPr/>
          <a:p/>
        </p:txBody>
      </p:sp>
      <p:sp>
        <p:nvSpPr>
          <p:cNvPr id="13" name="" descr="{&quot;isTemplate&quot;:true,&quot;type&quot;:&quot;text&quot;}"/>
          <p:cNvSpPr txBox="1"/>
          <p:nvPr/>
        </p:nvSpPr>
        <p:spPr>
          <a:xfrm rot="0" flipH="0" flipV="0">
            <a:off x="5991225" y="5153025"/>
            <a:ext cx="6858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FFFFFF"/>
                </a:solidFill>
                <a:latin typeface="微软雅黑"/>
                <a:ea typeface="微软雅黑"/>
              </a:rPr>
              <a:t>总工程师</a:t>
            </a:r>
            <a:endParaRPr/>
          </a:p>
        </p:txBody>
      </p:sp>
      <p:sp>
        <p:nvSpPr>
          <p:cNvPr id="14" name=""/>
          <p:cNvSpPr/>
          <p:nvPr/>
        </p:nvSpPr>
        <p:spPr>
          <a:xfrm rot="0" flipH="0" flipV="0">
            <a:off x="7115175" y="5057775"/>
            <a:ext cx="1047750" cy="400050"/>
          </a:xfrm>
          <a:prstGeom prst="roundRect">
            <a:avLst>
              <a:gd name="adj" fmla="val 52381"/>
            </a:avLst>
          </a:prstGeom>
          <a:solidFill>
            <a:srgbClr val="FFFFFF">
              <a:alpha val="14000"/>
            </a:srgbClr>
          </a:solidFill>
          <a:ln w="12700">
            <a:solidFill>
              <a:srgbClr val="FFE79B"/>
            </a:solidFill>
            <a:prstDash val="solid"/>
          </a:ln>
        </p:spPr>
        <p:txBody>
          <a:bodyPr/>
          <a:p/>
        </p:txBody>
      </p:sp>
      <p:sp>
        <p:nvSpPr>
          <p:cNvPr id="15" name="" descr="{&quot;isTemplate&quot;:true,&quot;type&quot;:&quot;text&quot;}"/>
          <p:cNvSpPr txBox="1"/>
          <p:nvPr/>
        </p:nvSpPr>
        <p:spPr>
          <a:xfrm rot="0" flipH="0" flipV="0">
            <a:off x="7362825" y="5153025"/>
            <a:ext cx="5524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>
                <a:solidFill>
                  <a:srgbClr val="FFFFFF"/>
                </a:solidFill>
                <a:latin typeface="微软雅黑"/>
                <a:ea typeface="微软雅黑"/>
              </a:rPr>
              <a:t>2026</a:t>
            </a:r>
            <a:r>
              <a:rPr lang="zh-CN" sz="1350">
                <a:solidFill>
                  <a:srgbClr val="FFFFFF"/>
                </a:solidFill>
                <a:latin typeface="微软雅黑"/>
                <a:ea typeface="微软雅黑"/>
              </a:rPr>
              <a:t>年</a:t>
            </a:r>
            <a:endParaRPr/>
          </a:p>
        </p:txBody>
      </p:sp>
      <p:pic>
        <p:nvPicPr>
          <p:cNvPr id="16" name=""/>
          <p:cNvPicPr>
            <a:picLocks noChangeAspect="1"/>
          </p:cNvPicPr>
          <p:nvPr/>
        </p:nvPicPr>
        <p:blipFill>
          <a:blip>
            <a:alphaModFix amt="50000"/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17" name=""/>
          <p:cNvSpPr/>
          <p:nvPr/>
        </p:nvSpPr>
        <p:spPr>
          <a:xfrm rot="0" flipH="0" flipV="0">
            <a:off x="0" y="0"/>
            <a:ext cx="12192000" cy="114300"/>
          </a:xfrm>
          <a:prstGeom prst="rect">
            <a:avLst/>
          </a:prstGeom>
          <a:solidFill>
            <a:srgbClr val="A81810"/>
          </a:solidFill>
          <a:ln/>
        </p:spPr>
        <p:txBody>
          <a:bodyPr/>
          <a:p/>
        </p:txBody>
      </p:sp>
      <p:sp>
        <p:nvSpPr>
          <p:cNvPr id="18" name=""/>
          <p:cNvSpPr/>
          <p:nvPr/>
        </p:nvSpPr>
        <p:spPr>
          <a:xfrm rot="0" flipH="0" flipV="0">
            <a:off x="666750" y="6410325"/>
            <a:ext cx="10858500" cy="28575"/>
          </a:xfrm>
          <a:prstGeom prst="rect">
            <a:avLst/>
          </a:prstGeom>
          <a:gradFill>
            <a:gsLst>
              <a:gs pos="0">
                <a:srgbClr val="E19825"/>
              </a:gs>
              <a:gs pos="50000">
                <a:srgbClr val="FFE79B"/>
              </a:gs>
              <a:gs pos="100000">
                <a:srgbClr val="E19825"/>
              </a:gs>
            </a:gsLst>
            <a:lin ang="0" scaled="1"/>
          </a:gradFill>
          <a:ln/>
        </p:spPr>
        <p:txBody>
          <a:bodyPr/>
          <a:p/>
        </p:txBody>
      </p:sp>
    </p:spTree>
  </p:cSld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85" name="" descr="&lt;Slide style={{ width: '1280px', height: '720px', background: '#FFFFFF', padding: '0px' }}&gt;&#10;&#10;  {/* A 区留白 */}&#10;  &lt;Box style={{ height: 48 }} /&gt;&#10;&#10;  {/* B 区标题 */}&#10;  &lt;Box style={{ height: 62, paddingLeft: 70, paddingRight: 70, flexDirection: 'row', alignItems: 'center' }}&gt;&#10;    &lt;Box style={{ width: 8, height: 34, background: '#C42819', marginRight: 18 }} /&gt;&#10;    &lt;Text style={{ fontSize: 34, fontWeight: 'bold', color: '#171616', fontFamily: '宋体' }}&gt;目 录&lt;/Text&gt;&#10;  &lt;/Box&gt;&#10;&#10;  {/* C 区内容 */}&#10;  &lt;Box style={{ flex: 1, paddingLeft: 70, paddingRight: 70, paddingTop: 28, paddingBottom: 30, flexDirection: 'row', alignItems: 'center', gap: 60 }}&gt;&#10;    {/* 左：大标题 */}&#10;    &lt;Box style={{ width: 300, justifyContent: 'center' }}&gt;&#10;      &lt;Text style={{ fontSize: 26, color: '#C42819', fontFamily: '微软雅黑', letterSpacing: 4 }}&gt;CONTENTS&lt;/Text&gt;&#10;      &lt;Text style={{ fontSize: 64, fontWeight: 'bold', color: '#C42819', fontFamily: '宋体', marginTop: 8 }}&gt;目录&lt;/Text&gt;&#10;      &lt;Box style={{ width: 64, height: 4, background: '#E19825', marginTop: 20 }} /&gt;&#10;      &lt;Text style={{ fontSize: 18, color: '#9CA3AF', fontFamily: '微软雅黑', marginTop: 18, lineHeight: 1.6 }}&gt;&#10;        汇报三个部分&lt;br /&gt;全面介绍人才情况&#10;      &lt;/Text&gt;&#10;    &lt;/Box&gt;&#10;&#10;    {/* 右：3 个章节条目 */}&#10;    &lt;Box style={{ flex: 1, flexDirection: 'column', gap: 22 }}&gt;&#10;      {[&#10;        { n: '01', t: '个人基本情况', d: '十七年工业自动化研发，深耕激光控制系统' },&#10;        { n: '02', t: '主要业绩贡献', d: '填补省内空白，突破海外垄断，成果转化落地' },&#10;        { n: '03', t: '未来三年工作目标', d: '标准平台 · 消费级落地 · 核心板产品化' },&#10;      ].map((item, idx) =&gt; (&#10;        &lt;Box key={idx} style={{ flexDirection: 'row', alignItems: 'center', background: '#FBF7F2', border: '1px solid #E5E7EB', borderRadius: 14, paddingTop: 26, paddingBottom: 26, paddingLeft: 28, paddingRight: 28 }}&gt;&#10;          &lt;Box style={{ width: 68, height: 68, borderRadius: 34, background: '#C42819', justifyContent: 'center', alignItems: 'center', marginRight: 28 }}&gt;&#10;            &lt;Text style={{ fontSize: 28, fontWeight: 'bold', color: '#FFFFFF', fontFamily: '微软雅黑' }}&gt;{item.n}&lt;/Text&gt;&#10;          &lt;/Box&gt;&#10;          &lt;Box style={{ flex: 1 }}&gt;&#10;            &lt;Text style={{ fontSize: 28, fontWeight: 'bold', color: '#171616', fontFamily: '宋体' }}&gt;{item.t}&lt;/Text&gt;&#10;            &lt;Text style={{ fontSize: 17, color: '#6B7280', fontFamily: '微软雅黑', marginTop: 8 }}&gt;{item.d}&lt;/Text&gt;&#10;          &lt;/Box&gt;&#10;          &lt;Box style={{ width: 40, height: 40, borderRadius: 20, background: '#F26B40', justifyContent: 'center', alignItems: 'center' }}&gt;&#10;            &lt;Text style={{ fontSize: 20, color: '#FFFFFF', fontFamily: '微软雅黑' }}&gt;→&lt;/Text&gt;&#10;          &lt;/Box&gt;&#10;        &lt;/Box&gt;&#10;      ))}&#10;    &lt;/Box&gt;&#10;  &lt;/Box&gt;&#10;&#10;  {/* D 区页脚装饰条 */}&#10;  &lt;Box style={{ height: 20, paddingLeft: 0, paddingRight: 0, flexDirection: 'row' }}&gt;&#10;    &lt;Box style={{ flex: 53, height: 9, background: '#C42819' }} /&gt;&#10;    &lt;Box style={{ flex: 26, height: 9, background: '#EE5530' }} /&gt;&#10;    &lt;Box style={{ flex: 21, height: 9, background: '#F26B40' }} /&gt;&#10;  &lt;/Box&gt;&#10;  &lt;Box style={{ position: 'absolute', bottom: 34, right: 70 }}&gt;&#10;    &lt;Text style={{ fontSize: 14, color: '#9CA3AF', fontFamily: '微软雅黑' }}&gt;02 / 12&lt;/Text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87" name=""/>
          <p:cNvSpPr/>
          <p:nvPr/>
        </p:nvSpPr>
        <p:spPr>
          <a:xfrm rot="0" flipH="0" flipV="0">
            <a:off x="666750" y="590550"/>
            <a:ext cx="76200" cy="32385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88" name="" descr="{&quot;isTemplate&quot;:true,&quot;type&quot;:&quot;text&quot;}"/>
          <p:cNvSpPr txBox="1"/>
          <p:nvPr/>
        </p:nvSpPr>
        <p:spPr>
          <a:xfrm rot="0" flipH="0" flipV="0">
            <a:off x="914400" y="561975"/>
            <a:ext cx="74295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71616"/>
                </a:solidFill>
                <a:latin typeface="宋体"/>
                <a:ea typeface="宋体"/>
              </a:rPr>
              <a:t>目</a:t>
            </a:r>
            <a:r>
              <a:rPr lang="en-US" sz="2550" b="1">
                <a:solidFill>
                  <a:srgbClr val="171616"/>
                </a:solidFill>
                <a:latin typeface="宋体"/>
                <a:ea typeface="宋体"/>
              </a:rPr>
              <a:t> </a:t>
            </a:r>
            <a:r>
              <a:rPr lang="zh-CN" sz="2550" b="1">
                <a:solidFill>
                  <a:srgbClr val="171616"/>
                </a:solidFill>
                <a:latin typeface="宋体"/>
                <a:ea typeface="宋体"/>
              </a:rPr>
              <a:t>录</a:t>
            </a:r>
            <a:endParaRPr/>
          </a:p>
        </p:txBody>
      </p:sp>
      <p:sp>
        <p:nvSpPr>
          <p:cNvPr id="89" name="" descr="{&quot;isTemplate&quot;:true,&quot;type&quot;:&quot;text&quot;}"/>
          <p:cNvSpPr txBox="1"/>
          <p:nvPr/>
        </p:nvSpPr>
        <p:spPr>
          <a:xfrm rot="0" flipH="0" flipV="0">
            <a:off x="666750" y="2762250"/>
            <a:ext cx="28575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spc="300">
                <a:solidFill>
                  <a:srgbClr val="C42819"/>
                </a:solidFill>
                <a:latin typeface="微软雅黑"/>
                <a:ea typeface="微软雅黑"/>
              </a:rPr>
              <a:t>CONTENTS</a:t>
            </a:r>
            <a:endParaRPr/>
          </a:p>
        </p:txBody>
      </p:sp>
      <p:sp>
        <p:nvSpPr>
          <p:cNvPr id="90" name="" descr="{&quot;isTemplate&quot;:true,&quot;type&quot;:&quot;text&quot;}"/>
          <p:cNvSpPr txBox="1"/>
          <p:nvPr/>
        </p:nvSpPr>
        <p:spPr>
          <a:xfrm rot="0" flipH="0" flipV="0">
            <a:off x="666750" y="3143250"/>
            <a:ext cx="2857500" cy="7334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4800" b="1">
                <a:solidFill>
                  <a:srgbClr val="C42819"/>
                </a:solidFill>
                <a:latin typeface="宋体"/>
                <a:ea typeface="宋体"/>
              </a:rPr>
              <a:t>目录</a:t>
            </a:r>
            <a:endParaRPr/>
          </a:p>
        </p:txBody>
      </p:sp>
      <p:sp>
        <p:nvSpPr>
          <p:cNvPr id="91" name=""/>
          <p:cNvSpPr/>
          <p:nvPr/>
        </p:nvSpPr>
        <p:spPr>
          <a:xfrm rot="0" flipH="0" flipV="0">
            <a:off x="666750" y="4067175"/>
            <a:ext cx="609600" cy="38100"/>
          </a:xfrm>
          <a:prstGeom prst="rect">
            <a:avLst/>
          </a:prstGeom>
          <a:solidFill>
            <a:srgbClr val="E19825"/>
          </a:solidFill>
          <a:ln/>
        </p:spPr>
        <p:txBody>
          <a:bodyPr/>
          <a:p/>
        </p:txBody>
      </p:sp>
      <p:sp>
        <p:nvSpPr>
          <p:cNvPr id="92" name="" descr="{&quot;isTemplate&quot;:true,&quot;type&quot;:&quot;text&quot;}"/>
          <p:cNvSpPr txBox="1"/>
          <p:nvPr/>
        </p:nvSpPr>
        <p:spPr>
          <a:xfrm rot="0" flipH="0" flipV="0">
            <a:off x="666750" y="4276725"/>
            <a:ext cx="2857500" cy="666750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350">
                <a:solidFill>
                  <a:srgbClr val="9CA3AF"/>
                </a:solidFill>
                <a:latin typeface="微软雅黑"/>
                <a:ea typeface="微软雅黑"/>
              </a:rPr>
              <a:t>汇报三个部分</a:t>
            </a:r>
            <a:endParaRPr/>
          </a:p>
          <a:p>
            <a:pPr>
              <a:lnSpc>
                <a:spcPct val="160000"/>
              </a:lnSpc>
            </a:pPr>
            <a:r>
              <a:rPr lang="zh-CN" sz="1350">
                <a:solidFill>
                  <a:srgbClr val="9CA3AF"/>
                </a:solidFill>
                <a:latin typeface="微软雅黑"/>
                <a:ea typeface="微软雅黑"/>
              </a:rPr>
              <a:t>全面介绍人才情况</a:t>
            </a:r>
            <a:endParaRPr/>
          </a:p>
        </p:txBody>
      </p:sp>
      <p:sp>
        <p:nvSpPr>
          <p:cNvPr id="93" name=""/>
          <p:cNvSpPr/>
          <p:nvPr/>
        </p:nvSpPr>
        <p:spPr>
          <a:xfrm rot="0" flipH="0" flipV="0">
            <a:off x="4095750" y="1924050"/>
            <a:ext cx="7429500" cy="1143000"/>
          </a:xfrm>
          <a:prstGeom prst="roundRect">
            <a:avLst>
              <a:gd name="adj" fmla="val 11667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94" name=""/>
          <p:cNvSpPr/>
          <p:nvPr/>
        </p:nvSpPr>
        <p:spPr>
          <a:xfrm rot="0" flipH="0" flipV="0">
            <a:off x="4362450" y="2171700"/>
            <a:ext cx="647700" cy="6477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95" name="" descr="{&quot;isTemplate&quot;:true,&quot;type&quot;:&quot;text&quot;}"/>
          <p:cNvSpPr txBox="1"/>
          <p:nvPr/>
        </p:nvSpPr>
        <p:spPr>
          <a:xfrm rot="0" flipH="0" flipV="0">
            <a:off x="4514850" y="2333625"/>
            <a:ext cx="342900" cy="3238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100" b="1">
                <a:solidFill>
                  <a:srgbClr val="FFFFFF"/>
                </a:solidFill>
                <a:latin typeface="微软雅黑"/>
                <a:ea typeface="微软雅黑"/>
              </a:rPr>
              <a:t>01</a:t>
            </a:r>
            <a:endParaRPr/>
          </a:p>
        </p:txBody>
      </p:sp>
      <p:sp>
        <p:nvSpPr>
          <p:cNvPr id="96" name="" descr="{&quot;isTemplate&quot;:true,&quot;type&quot;:&quot;text&quot;}"/>
          <p:cNvSpPr txBox="1"/>
          <p:nvPr/>
        </p:nvSpPr>
        <p:spPr>
          <a:xfrm rot="0" flipH="0" flipV="0">
            <a:off x="5276850" y="2200275"/>
            <a:ext cx="5600700" cy="3238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100" b="1">
                <a:solidFill>
                  <a:srgbClr val="171616"/>
                </a:solidFill>
                <a:latin typeface="宋体"/>
                <a:ea typeface="宋体"/>
              </a:rPr>
              <a:t>个人基本情况</a:t>
            </a:r>
            <a:endParaRPr/>
          </a:p>
        </p:txBody>
      </p:sp>
      <p:sp>
        <p:nvSpPr>
          <p:cNvPr id="97" name="" descr="{&quot;isTemplate&quot;:true,&quot;type&quot;:&quot;text&quot;}"/>
          <p:cNvSpPr txBox="1"/>
          <p:nvPr/>
        </p:nvSpPr>
        <p:spPr>
          <a:xfrm rot="0" flipH="0" flipV="0">
            <a:off x="5276850" y="2600325"/>
            <a:ext cx="56007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6B7280"/>
                </a:solidFill>
                <a:latin typeface="微软雅黑"/>
                <a:ea typeface="微软雅黑"/>
              </a:rPr>
              <a:t>十七年工业自动化研发，深耕激光控制系统</a:t>
            </a:r>
            <a:endParaRPr/>
          </a:p>
        </p:txBody>
      </p:sp>
      <p:sp>
        <p:nvSpPr>
          <p:cNvPr id="98" name=""/>
          <p:cNvSpPr/>
          <p:nvPr/>
        </p:nvSpPr>
        <p:spPr>
          <a:xfrm rot="0" flipH="0" flipV="0">
            <a:off x="10877550" y="2305050"/>
            <a:ext cx="381000" cy="381000"/>
          </a:xfrm>
          <a:prstGeom prst="roundRect">
            <a:avLst>
              <a:gd name="adj" fmla="val 50000"/>
            </a:avLst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99" name="" descr="{&quot;isTemplate&quot;:true,&quot;type&quot;:&quot;text&quot;}"/>
          <p:cNvSpPr txBox="1"/>
          <p:nvPr/>
        </p:nvSpPr>
        <p:spPr>
          <a:xfrm rot="0" flipH="0" flipV="0">
            <a:off x="10972800" y="2381250"/>
            <a:ext cx="1905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500">
                <a:solidFill>
                  <a:srgbClr val="FFFFFF"/>
                </a:solidFill>
                <a:latin typeface="微软雅黑"/>
                <a:ea typeface="微软雅黑"/>
              </a:rPr>
              <a:t>→</a:t>
            </a:r>
            <a:endParaRPr/>
          </a:p>
        </p:txBody>
      </p:sp>
      <p:sp>
        <p:nvSpPr>
          <p:cNvPr id="100" name=""/>
          <p:cNvSpPr/>
          <p:nvPr/>
        </p:nvSpPr>
        <p:spPr>
          <a:xfrm rot="0" flipH="0" flipV="0">
            <a:off x="4095750" y="3276600"/>
            <a:ext cx="7429500" cy="1143000"/>
          </a:xfrm>
          <a:prstGeom prst="roundRect">
            <a:avLst>
              <a:gd name="adj" fmla="val 11667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101" name=""/>
          <p:cNvSpPr/>
          <p:nvPr/>
        </p:nvSpPr>
        <p:spPr>
          <a:xfrm rot="0" flipH="0" flipV="0">
            <a:off x="4362450" y="3524250"/>
            <a:ext cx="647700" cy="6477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02" name="" descr="{&quot;isTemplate&quot;:true,&quot;type&quot;:&quot;text&quot;}"/>
          <p:cNvSpPr txBox="1"/>
          <p:nvPr/>
        </p:nvSpPr>
        <p:spPr>
          <a:xfrm rot="0" flipH="0" flipV="0">
            <a:off x="4514850" y="3686175"/>
            <a:ext cx="342900" cy="3238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100" b="1">
                <a:solidFill>
                  <a:srgbClr val="FFFFFF"/>
                </a:solidFill>
                <a:latin typeface="微软雅黑"/>
                <a:ea typeface="微软雅黑"/>
              </a:rPr>
              <a:t>02</a:t>
            </a:r>
            <a:endParaRPr/>
          </a:p>
        </p:txBody>
      </p:sp>
      <p:sp>
        <p:nvSpPr>
          <p:cNvPr id="103" name="" descr="{&quot;isTemplate&quot;:true,&quot;type&quot;:&quot;text&quot;}"/>
          <p:cNvSpPr txBox="1"/>
          <p:nvPr/>
        </p:nvSpPr>
        <p:spPr>
          <a:xfrm rot="0" flipH="0" flipV="0">
            <a:off x="5276850" y="3552825"/>
            <a:ext cx="5600700" cy="3238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100" b="1">
                <a:solidFill>
                  <a:srgbClr val="171616"/>
                </a:solidFill>
                <a:latin typeface="宋体"/>
                <a:ea typeface="宋体"/>
              </a:rPr>
              <a:t>主要业绩贡献</a:t>
            </a:r>
            <a:endParaRPr/>
          </a:p>
        </p:txBody>
      </p:sp>
      <p:sp>
        <p:nvSpPr>
          <p:cNvPr id="104" name="" descr="{&quot;isTemplate&quot;:true,&quot;type&quot;:&quot;text&quot;}"/>
          <p:cNvSpPr txBox="1"/>
          <p:nvPr/>
        </p:nvSpPr>
        <p:spPr>
          <a:xfrm rot="0" flipH="0" flipV="0">
            <a:off x="5276850" y="3952875"/>
            <a:ext cx="56007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6B7280"/>
                </a:solidFill>
                <a:latin typeface="微软雅黑"/>
                <a:ea typeface="微软雅黑"/>
              </a:rPr>
              <a:t>填补省内空白，突破海外垄断，成果转化落地</a:t>
            </a:r>
            <a:endParaRPr/>
          </a:p>
        </p:txBody>
      </p:sp>
      <p:sp>
        <p:nvSpPr>
          <p:cNvPr id="105" name=""/>
          <p:cNvSpPr/>
          <p:nvPr/>
        </p:nvSpPr>
        <p:spPr>
          <a:xfrm rot="0" flipH="0" flipV="0">
            <a:off x="10877550" y="3657600"/>
            <a:ext cx="381000" cy="381000"/>
          </a:xfrm>
          <a:prstGeom prst="roundRect">
            <a:avLst>
              <a:gd name="adj" fmla="val 50000"/>
            </a:avLst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106" name="" descr="{&quot;isTemplate&quot;:true,&quot;type&quot;:&quot;text&quot;}"/>
          <p:cNvSpPr txBox="1"/>
          <p:nvPr/>
        </p:nvSpPr>
        <p:spPr>
          <a:xfrm rot="0" flipH="0" flipV="0">
            <a:off x="10972800" y="3733800"/>
            <a:ext cx="1905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500">
                <a:solidFill>
                  <a:srgbClr val="FFFFFF"/>
                </a:solidFill>
                <a:latin typeface="微软雅黑"/>
                <a:ea typeface="微软雅黑"/>
              </a:rPr>
              <a:t>→</a:t>
            </a:r>
            <a:endParaRPr/>
          </a:p>
        </p:txBody>
      </p:sp>
      <p:sp>
        <p:nvSpPr>
          <p:cNvPr id="107" name=""/>
          <p:cNvSpPr/>
          <p:nvPr/>
        </p:nvSpPr>
        <p:spPr>
          <a:xfrm rot="0" flipH="0" flipV="0">
            <a:off x="4095750" y="4629150"/>
            <a:ext cx="7429500" cy="1143000"/>
          </a:xfrm>
          <a:prstGeom prst="roundRect">
            <a:avLst>
              <a:gd name="adj" fmla="val 11667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108" name=""/>
          <p:cNvSpPr/>
          <p:nvPr/>
        </p:nvSpPr>
        <p:spPr>
          <a:xfrm rot="0" flipH="0" flipV="0">
            <a:off x="4362450" y="4876800"/>
            <a:ext cx="647700" cy="6477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09" name="" descr="{&quot;isTemplate&quot;:true,&quot;type&quot;:&quot;text&quot;}"/>
          <p:cNvSpPr txBox="1"/>
          <p:nvPr/>
        </p:nvSpPr>
        <p:spPr>
          <a:xfrm rot="0" flipH="0" flipV="0">
            <a:off x="4514850" y="5038725"/>
            <a:ext cx="342900" cy="3238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100" b="1">
                <a:solidFill>
                  <a:srgbClr val="FFFFFF"/>
                </a:solidFill>
                <a:latin typeface="微软雅黑"/>
                <a:ea typeface="微软雅黑"/>
              </a:rPr>
              <a:t>03</a:t>
            </a:r>
            <a:endParaRPr/>
          </a:p>
        </p:txBody>
      </p:sp>
      <p:sp>
        <p:nvSpPr>
          <p:cNvPr id="110" name="" descr="{&quot;isTemplate&quot;:true,&quot;type&quot;:&quot;text&quot;}"/>
          <p:cNvSpPr txBox="1"/>
          <p:nvPr/>
        </p:nvSpPr>
        <p:spPr>
          <a:xfrm rot="0" flipH="0" flipV="0">
            <a:off x="5276850" y="4905375"/>
            <a:ext cx="5600700" cy="3238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100" b="1">
                <a:solidFill>
                  <a:srgbClr val="171616"/>
                </a:solidFill>
                <a:latin typeface="宋体"/>
                <a:ea typeface="宋体"/>
              </a:rPr>
              <a:t>未来三年工作目标</a:t>
            </a:r>
            <a:endParaRPr/>
          </a:p>
        </p:txBody>
      </p:sp>
      <p:sp>
        <p:nvSpPr>
          <p:cNvPr id="111" name="" descr="{&quot;isTemplate&quot;:true,&quot;type&quot;:&quot;text&quot;}"/>
          <p:cNvSpPr txBox="1"/>
          <p:nvPr/>
        </p:nvSpPr>
        <p:spPr>
          <a:xfrm rot="0" flipH="0" flipV="0">
            <a:off x="5276850" y="5305425"/>
            <a:ext cx="56007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6B7280"/>
                </a:solidFill>
                <a:latin typeface="微软雅黑"/>
                <a:ea typeface="微软雅黑"/>
              </a:rPr>
              <a:t>标准平台</a:t>
            </a:r>
            <a:r>
              <a:rPr lang="en-US" sz="1275">
                <a:solidFill>
                  <a:srgbClr val="6B7280"/>
                </a:solidFill>
                <a:latin typeface="微软雅黑"/>
                <a:ea typeface="微软雅黑"/>
              </a:rPr>
              <a:t> · </a:t>
            </a:r>
            <a:r>
              <a:rPr lang="zh-CN" sz="1275">
                <a:solidFill>
                  <a:srgbClr val="6B7280"/>
                </a:solidFill>
                <a:latin typeface="微软雅黑"/>
                <a:ea typeface="微软雅黑"/>
              </a:rPr>
              <a:t>消费级落地</a:t>
            </a:r>
            <a:r>
              <a:rPr lang="en-US" sz="1275">
                <a:solidFill>
                  <a:srgbClr val="6B7280"/>
                </a:solidFill>
                <a:latin typeface="微软雅黑"/>
                <a:ea typeface="微软雅黑"/>
              </a:rPr>
              <a:t> · </a:t>
            </a:r>
            <a:r>
              <a:rPr lang="zh-CN" sz="1275">
                <a:solidFill>
                  <a:srgbClr val="6B7280"/>
                </a:solidFill>
                <a:latin typeface="微软雅黑"/>
                <a:ea typeface="微软雅黑"/>
              </a:rPr>
              <a:t>核心板产品化</a:t>
            </a:r>
            <a:endParaRPr/>
          </a:p>
        </p:txBody>
      </p:sp>
      <p:sp>
        <p:nvSpPr>
          <p:cNvPr id="112" name=""/>
          <p:cNvSpPr/>
          <p:nvPr/>
        </p:nvSpPr>
        <p:spPr>
          <a:xfrm rot="0" flipH="0" flipV="0">
            <a:off x="10877550" y="5010150"/>
            <a:ext cx="381000" cy="381000"/>
          </a:xfrm>
          <a:prstGeom prst="roundRect">
            <a:avLst>
              <a:gd name="adj" fmla="val 50000"/>
            </a:avLst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113" name="" descr="{&quot;isTemplate&quot;:true,&quot;type&quot;:&quot;text&quot;}"/>
          <p:cNvSpPr txBox="1"/>
          <p:nvPr/>
        </p:nvSpPr>
        <p:spPr>
          <a:xfrm rot="0" flipH="0" flipV="0">
            <a:off x="10972800" y="5086350"/>
            <a:ext cx="1905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500">
                <a:solidFill>
                  <a:srgbClr val="FFFFFF"/>
                </a:solidFill>
                <a:latin typeface="微软雅黑"/>
                <a:ea typeface="微软雅黑"/>
              </a:rPr>
              <a:t>→</a:t>
            </a:r>
            <a:endParaRPr/>
          </a:p>
        </p:txBody>
      </p:sp>
      <p:sp>
        <p:nvSpPr>
          <p:cNvPr id="114" name=""/>
          <p:cNvSpPr/>
          <p:nvPr/>
        </p:nvSpPr>
        <p:spPr>
          <a:xfrm rot="0" flipH="0" flipV="0">
            <a:off x="0" y="666750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15" name=""/>
          <p:cNvSpPr/>
          <p:nvPr/>
        </p:nvSpPr>
        <p:spPr>
          <a:xfrm rot="0" flipH="0" flipV="0">
            <a:off x="6457950" y="666750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116" name=""/>
          <p:cNvSpPr/>
          <p:nvPr/>
        </p:nvSpPr>
        <p:spPr>
          <a:xfrm rot="0" flipH="0" flipV="0">
            <a:off x="9629775" y="6667500"/>
            <a:ext cx="2562225" cy="85725"/>
          </a:xfrm>
          <a:prstGeom prst="rect">
            <a:avLst/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117" name="" descr="{&quot;isTemplate&quot;:true,&quot;type&quot;:&quot;text&quot;}"/>
          <p:cNvSpPr txBox="1"/>
          <p:nvPr/>
        </p:nvSpPr>
        <p:spPr>
          <a:xfrm rot="0" flipH="0" flipV="0">
            <a:off x="11096625" y="6372225"/>
            <a:ext cx="4286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微软雅黑"/>
                <a:ea typeface="微软雅黑"/>
              </a:rPr>
              <a:t>02 / 12</a:t>
            </a:r>
            <a:endParaRPr/>
          </a:p>
        </p:txBody>
      </p:sp>
    </p:spTree>
  </p:cSld>
</p:sld>
</file>

<file path=ppt/slides/slide3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118" name="" descr="&lt;Slide style={{ width: '1280px', height: '720px', background: '#FFFFFF', padding: '0px', flexDirection: 'row' }}&gt;&#10;&#10;  {/* 左 50% 内容 */}&#10;  &lt;Box style={{ flex: 1, paddingLeft: 70, paddingTop: 90, paddingBottom: 60, flexDirection: 'column', justifyContent: 'center' }}&gt;&#10;    &lt;Text style={{ fontSize: 20, color: '#C42819', fontFamily: '微软雅黑', letterSpacing: 6, fontWeight: 'bold' }}&gt;PART 01&lt;/Text&gt;&#10;&#10;    &lt;Text style={{ fontSize: 150, fontWeight: 'bold', color: '#F26B40', fontFamily: '宋体', lineHeight: 1, marginTop: 6, opacity: 0.9 }}&gt;01&lt;/Text&gt;&#10;&#10;    &lt;Box style={{ flexDirection: 'row', alignItems: 'center', marginTop: 24 }}&gt;&#10;      &lt;Box style={{ width: 8, height: 44, background: '#C42819', marginRight: 18 }} /&gt;&#10;      &lt;Text style={{ fontSize: 52, fontWeight: 'bold', color: '#171616', fontFamily: '宋体' }}&gt;个人基本情况&lt;/Text&gt;&#10;    &lt;/Box&gt;&#10;&#10;    &lt;Text style={{ fontSize: 20, color: '#6B7280', fontFamily: '微软雅黑', marginTop: 22, lineHeight: 1.6 }}&gt;&#10;      十七年工业自动化研发经验&lt;br /&gt;深耕激光控制系统领域&#10;    &lt;/Text&gt;&#10;&#10;    &lt;Box style={{ flexDirection: 'row', gap: 14, marginTop: 30 }}&gt;&#10;      {['全栈研发', '激光控制', 'EtherCAT'].map((k, i) =&gt; (&#10;        &lt;Box key={i} style={{ background: '#FBF7F2', border: '1px solid #E5E7EB', borderRadius: 18, paddingTop: 10, paddingBottom: 10, paddingLeft: 20, paddingRight: 20 }}&gt;&#10;          &lt;Text style={{ fontSize: 16, color: '#C42819', fontFamily: '微软雅黑' }}&gt;{k}&lt;/Text&gt;&#10;        &lt;/Box&gt;&#10;      ))}&#10;    &lt;/Box&gt;&#10;  &lt;/Box&gt;&#10;&#10;  {/* 右 50% 主题摄影出血 */}&#10;  &lt;Box style={{ width: 640, height: 720, position: 'relative' }}&gt;&#10;    &lt;Image src=&quot;assets/sec_personal.png&quot; style={{ width: '100%', height: '100%', objectFit: 'cover' }} /&gt;&#10;  &lt;/Box&gt;&#10;&#10;  {/* 底部红橙装饰条 */}&#10;  &lt;Box style={{ position: 'absolute', bottom: 0, left: 0, width: 640, flexDirection: 'row' }}&gt;&#10;    &lt;Box style={{ width: 339, height: 9, background: '#C42819' }} /&gt;&#10;    &lt;Box style={{ width: 166, height: 9, background: '#EE5530' }} /&gt;&#10;    &lt;Box style={{ width: 135, height: 9, background: '#F26B40' }} /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20" name="" descr="{&quot;isTemplate&quot;:true,&quot;type&quot;:&quot;text&quot;}"/>
          <p:cNvSpPr txBox="1"/>
          <p:nvPr/>
        </p:nvSpPr>
        <p:spPr>
          <a:xfrm rot="0" flipH="0" flipV="0">
            <a:off x="666750" y="1352550"/>
            <a:ext cx="54292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 spc="450">
                <a:solidFill>
                  <a:srgbClr val="C42819"/>
                </a:solidFill>
                <a:latin typeface="微软雅黑"/>
                <a:ea typeface="微软雅黑"/>
              </a:rPr>
              <a:t>PART 01</a:t>
            </a:r>
            <a:endParaRPr/>
          </a:p>
        </p:txBody>
      </p:sp>
      <p:sp>
        <p:nvSpPr>
          <p:cNvPr id="121" name=""/>
          <p:cNvSpPr/>
          <p:nvPr/>
        </p:nvSpPr>
        <p:spPr>
          <a:xfrm rot="0" flipH="0" flipV="0">
            <a:off x="666750" y="3676650"/>
            <a:ext cx="76200" cy="41910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22" name="" descr="{&quot;isTemplate&quot;:true,&quot;type&quot;:&quot;text&quot;}"/>
          <p:cNvSpPr txBox="1"/>
          <p:nvPr/>
        </p:nvSpPr>
        <p:spPr>
          <a:xfrm rot="0" flipH="0" flipV="0">
            <a:off x="914400" y="3581400"/>
            <a:ext cx="2971800" cy="600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900" b="1">
                <a:solidFill>
                  <a:srgbClr val="171616"/>
                </a:solidFill>
                <a:latin typeface="宋体"/>
                <a:ea typeface="宋体"/>
              </a:rPr>
              <a:t>个人基本情况</a:t>
            </a:r>
            <a:endParaRPr/>
          </a:p>
        </p:txBody>
      </p:sp>
      <p:sp>
        <p:nvSpPr>
          <p:cNvPr id="123" name="" descr="{&quot;isTemplate&quot;:true,&quot;type&quot;:&quot;text&quot;}"/>
          <p:cNvSpPr txBox="1"/>
          <p:nvPr/>
        </p:nvSpPr>
        <p:spPr>
          <a:xfrm rot="0" flipH="0" flipV="0">
            <a:off x="666750" y="4391025"/>
            <a:ext cx="5429250" cy="7334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500">
                <a:solidFill>
                  <a:srgbClr val="6B7280"/>
                </a:solidFill>
                <a:latin typeface="微软雅黑"/>
                <a:ea typeface="微软雅黑"/>
              </a:rPr>
              <a:t>十七年工业自动化研发经验</a:t>
            </a:r>
            <a:endParaRPr/>
          </a:p>
          <a:p>
            <a:pPr>
              <a:lnSpc>
                <a:spcPct val="160000"/>
              </a:lnSpc>
            </a:pPr>
            <a:r>
              <a:rPr lang="zh-CN" sz="1500">
                <a:solidFill>
                  <a:srgbClr val="6B7280"/>
                </a:solidFill>
                <a:latin typeface="微软雅黑"/>
                <a:ea typeface="微软雅黑"/>
              </a:rPr>
              <a:t>深耕激光控制系统领域</a:t>
            </a:r>
            <a:endParaRPr/>
          </a:p>
        </p:txBody>
      </p:sp>
      <p:sp>
        <p:nvSpPr>
          <p:cNvPr id="124" name=""/>
          <p:cNvSpPr/>
          <p:nvPr/>
        </p:nvSpPr>
        <p:spPr>
          <a:xfrm rot="0" flipH="0" flipV="0">
            <a:off x="666750" y="5410200"/>
            <a:ext cx="990600" cy="381000"/>
          </a:xfrm>
          <a:prstGeom prst="roundRect">
            <a:avLst>
              <a:gd name="adj" fmla="val 45000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125" name="" descr="{&quot;isTemplate&quot;:true,&quot;type&quot;:&quot;text&quot;}"/>
          <p:cNvSpPr txBox="1"/>
          <p:nvPr/>
        </p:nvSpPr>
        <p:spPr>
          <a:xfrm rot="0" flipH="0" flipV="0">
            <a:off x="857250" y="5505450"/>
            <a:ext cx="6096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C42819"/>
                </a:solidFill>
                <a:latin typeface="微软雅黑"/>
                <a:ea typeface="微软雅黑"/>
              </a:rPr>
              <a:t>全栈研发</a:t>
            </a:r>
            <a:endParaRPr/>
          </a:p>
        </p:txBody>
      </p:sp>
      <p:sp>
        <p:nvSpPr>
          <p:cNvPr id="126" name=""/>
          <p:cNvSpPr/>
          <p:nvPr/>
        </p:nvSpPr>
        <p:spPr>
          <a:xfrm rot="0" flipH="0" flipV="0">
            <a:off x="1790700" y="5410200"/>
            <a:ext cx="990600" cy="381000"/>
          </a:xfrm>
          <a:prstGeom prst="roundRect">
            <a:avLst>
              <a:gd name="adj" fmla="val 45000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127" name="" descr="{&quot;isTemplate&quot;:true,&quot;type&quot;:&quot;text&quot;}"/>
          <p:cNvSpPr txBox="1"/>
          <p:nvPr/>
        </p:nvSpPr>
        <p:spPr>
          <a:xfrm rot="0" flipH="0" flipV="0">
            <a:off x="1981200" y="5505450"/>
            <a:ext cx="6096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C42819"/>
                </a:solidFill>
                <a:latin typeface="微软雅黑"/>
                <a:ea typeface="微软雅黑"/>
              </a:rPr>
              <a:t>激光控制</a:t>
            </a:r>
            <a:endParaRPr/>
          </a:p>
        </p:txBody>
      </p:sp>
      <p:sp>
        <p:nvSpPr>
          <p:cNvPr id="128" name=""/>
          <p:cNvSpPr/>
          <p:nvPr/>
        </p:nvSpPr>
        <p:spPr>
          <a:xfrm rot="0" flipH="0" flipV="0">
            <a:off x="2914650" y="5410200"/>
            <a:ext cx="1009650" cy="381000"/>
          </a:xfrm>
          <a:prstGeom prst="roundRect">
            <a:avLst>
              <a:gd name="adj" fmla="val 45000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129" name="" descr="{&quot;isTemplate&quot;:true,&quot;type&quot;:&quot;text&quot;}"/>
          <p:cNvSpPr txBox="1"/>
          <p:nvPr/>
        </p:nvSpPr>
        <p:spPr>
          <a:xfrm rot="0" flipH="0" flipV="0">
            <a:off x="3105150" y="5505450"/>
            <a:ext cx="6286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>
                <a:solidFill>
                  <a:srgbClr val="C42819"/>
                </a:solidFill>
                <a:latin typeface="微软雅黑"/>
                <a:ea typeface="微软雅黑"/>
              </a:rPr>
              <a:t>EtherCAT</a:t>
            </a:r>
            <a:endParaRPr/>
          </a:p>
        </p:txBody>
      </p:sp>
      <p:sp>
        <p:nvSpPr>
          <p:cNvPr id="130" name="" descr="{&quot;isTemplate&quot;:true,&quot;type&quot;:&quot;text&quot;}"/>
          <p:cNvSpPr txBox="1"/>
          <p:nvPr/>
        </p:nvSpPr>
        <p:spPr>
          <a:xfrm rot="0" flipH="0" flipV="0">
            <a:off x="666750" y="1638300"/>
            <a:ext cx="5429250" cy="1714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0" b="1">
                <a:solidFill>
                  <a:srgbClr val="F26B40">
                    <a:alpha val="90000"/>
                  </a:srgbClr>
                </a:solidFill>
                <a:latin typeface="宋体"/>
                <a:ea typeface="宋体"/>
              </a:rPr>
              <a:t>01</a:t>
            </a:r>
            <a:endParaRPr/>
          </a:p>
        </p:txBody>
      </p:sp>
      <p:pic>
        <p:nvPicPr>
          <p:cNvPr id="131" name=""/>
          <p:cNvPicPr>
            <a:picLocks noChangeAspect="1"/>
          </p:cNvPicPr>
          <p:nvPr/>
        </p:nvPicPr>
        <p:blipFill>
          <a:blip r:embed="rId1"/>
          <a:srcRect l="20370" t="0" r="20370" b="0"/>
          <a:stretch>
            <a:fillRect/>
          </a:stretch>
        </p:blipFill>
        <p:spPr>
          <a:xfrm rot="0" flipH="0" flipV="0">
            <a:off x="6096000" y="0"/>
            <a:ext cx="6096000" cy="6858000"/>
          </a:xfrm>
          <a:prstGeom prst="rect">
            <a:avLst/>
          </a:prstGeom>
          <a:ln/>
        </p:spPr>
      </p:pic>
      <p:sp>
        <p:nvSpPr>
          <p:cNvPr id="132" name=""/>
          <p:cNvSpPr/>
          <p:nvPr/>
        </p:nvSpPr>
        <p:spPr>
          <a:xfrm rot="0" flipH="0" flipV="0">
            <a:off x="0" y="6772275"/>
            <a:ext cx="3228975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33" name=""/>
          <p:cNvSpPr/>
          <p:nvPr/>
        </p:nvSpPr>
        <p:spPr>
          <a:xfrm rot="0" flipH="0" flipV="0">
            <a:off x="3228975" y="6772275"/>
            <a:ext cx="1581150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134" name=""/>
          <p:cNvSpPr/>
          <p:nvPr/>
        </p:nvSpPr>
        <p:spPr>
          <a:xfrm rot="0" flipH="0" flipV="0">
            <a:off x="4810125" y="6772275"/>
            <a:ext cx="1285875" cy="85725"/>
          </a:xfrm>
          <a:prstGeom prst="rect">
            <a:avLst/>
          </a:prstGeom>
          <a:solidFill>
            <a:srgbClr val="F26B40"/>
          </a:solidFill>
          <a:ln/>
        </p:spPr>
        <p:txBody>
          <a:bodyPr/>
          <a:p/>
        </p:txBody>
      </p:sp>
    </p:spTree>
  </p:cSld>
</p:sld>
</file>

<file path=ppt/slides/slide4.xml><?xml version="1.0" encoding="utf-8"?>
<p:sld xmlns:p="http://schemas.openxmlformats.org/presentationml/2006/main" xmlns:a="http://schemas.openxmlformats.org/drawingml/2006/main">
  <p:cSld>
    <p:spTree>
      <p:nvGrpSpPr>
        <p:cNvPr id="135" name="" descr="&lt;Slide style={{ width: '1280px', height: '720px', background: '#FFFFFF', padding: '0px' }}&gt;&#10;&#10;  {/* A 区留白 */}&#10;  &lt;Box style={{ height: 48 }} /&gt;&#10;&#10;  {/* B 区标题块 */}&#10;  &lt;Box style={{ height: 62, paddingLeft: 70, paddingRight: 70, flexDirection: 'row', alignItems: 'center' }}&gt;&#10;    &lt;Box style={{ width: 8, height: 34, background: '#C42819', marginRight: 18 }} /&gt;&#10;    &lt;Text style={{ fontSize: 34, fontWeight: 'bold', color: '#171616', fontFamily: '宋体' }}&gt;个人基本情况&lt;/Text&gt;&#10;  &lt;/Box&gt;&#10;&#10;  {/* C 区内容 */}&#10;  &lt;Box style={{ flex: 1, paddingLeft: 70, paddingRight: 70, paddingTop: 24, paddingBottom: 30, flexDirection: 'row', gap: 40 }}&gt;&#10;&#10;    {/* 左：基本信息卡 */}&#10;    &lt;Box style={{ width: 400, flexDirection: 'column', gap: 14 }}&gt;&#10;      &lt;Box style={{ background: '#C42819', paddingTop: 16, paddingBottom: 16, paddingLeft: 24, paddingRight: 24, borderRadius: 12 }}&gt;&#10;        &lt;Text style={{ fontSize: 26, fontWeight: 'bold', color: '#FFFFFF', fontFamily: '宋体' }}&gt;陈越&lt;/Text&gt;&#10;        &lt;Text style={{ fontSize: 15, color: '#FFE79B', fontFamily: '微软雅黑', marginTop: 6 }}&gt;男 · 1987年1月 · 湖南湘潭&lt;/Text&gt;&#10;      &lt;/Box&gt;&#10;&#10;      &lt;Box style={{ border: '1px solid #E5E7EB', borderRadius: 12, paddingTop: 18, paddingBottom: 18, paddingLeft: 24, paddingRight: 24, flexDirection: 'column', gap: 12 }}&gt;&#10;        {[&#10;          ['学历学位', '本科 · 应用物理学'],&#10;          ['毕业院校', '湖南大学'],&#10;          ['现任职务', '总工程师'],&#10;          ['兼任职务', '省激光控制系统工程中心副主任'],&#10;          ['研发年限', '17 年工业自动化'],&#10;        ].map((row, i) =&gt; (&#10;          &lt;Box key={i} style={{ flexDirection: 'row' }}&gt;&#10;            &lt;Text style={{ width: 92, fontSize: 16, color: '#9CA3AF', fontFamily: '微软雅黑' }}&gt;{row[0]}&lt;/Text&gt;&#10;            &lt;Text style={{ flex: 1, fontSize: 16, color: '#171616', fontFamily: '微软雅黑', fontWeight: 'bold' }}&gt;{row[1]}&lt;/Text&gt;&#10;          &lt;/Box&gt;&#10;        ))}&#10;      &lt;/Box&gt;&#10;&#10;      &lt;Box style={{ background: '#FBF7F2', border: '1px solid #E19825', borderRadius: 12, paddingTop: 14, paddingBottom: 14, paddingLeft: 20, paddingRight: 20 }}&gt;&#10;        &lt;Text style={{ fontSize: 14, color: '#C42819', fontFamily: '微软雅黑', lineHeight: 1.6 }}&gt;&#10;          申报类别：新兴产业和未来产业专题&lt;br /&gt;紧缺急需人才&#10;        &lt;/Text&gt;&#10;      &lt;/Box&gt;&#10;    &lt;/Box&gt;&#10;&#10;    {/* 右：工作经历时间轴 */}&#10;    &lt;Box style={{ flex: 1, flexDirection: 'column', justifyContent: 'center' }}&gt;&#10;      &lt;Text style={{ fontSize: 18, fontWeight: 'bold', color: '#C42819', fontFamily: '微软雅黑', marginBottom: 22 }}&gt;工作与学习经历&lt;/Text&gt;&#10;      &lt;Box style={{ flexDirection: 'column' }}&gt;&#10;        {[&#10;          { y: '2023.03 — 至今', c: '长沙八思量信息技术有限公司', p: '总工程师（激光控制系统）', hot: true },&#10;          { y: '2015.03 — 2023.02', c: '株洲嘉成科技发展有限公司', p: '系统工程师（工程机械控制器）', hot: false },&#10;          { y: '2012.10 — 2014.08', c: '东莞凯格精密机械有限公司', p: '电气工程师（EtherCAT 总线）', hot: false },&#10;          { y: '2009.11 — 2012.09', c: '光韵达光电科技股份有限公司', p: '研发工程师（激光工艺）', hot: false },&#10;          { y: '2005.09 — 2009.07', c: '湖南大学', p: '应用物理学 · 本科', hot: false },&#10;        ].map((it, i) =&gt; (&#10;          &lt;Box key={i} style={{ flexDirection: 'row', alignItems: 'stretch' }}&gt;&#10;            &lt;Box style={{ width: 150, paddingTop: 4, paddingBottom: 14, paddingRight: 16, alignItems: 'flex-end' }}&gt;&#10;              &lt;Text style={{ fontSize: 15, color: '#6B7280', fontFamily: '微软雅黑', textAlign: 'right' }}&gt;{it.y}&lt;/Text&gt;&#10;            &lt;/Box&gt;&#10;            &lt;Box style={{ width: 30, alignItems: 'center', position: 'relative' }}&gt;&#10;              &lt;Box style={{ width: 14, height: 14, borderRadius: 7, background: it.hot ? '#C42819' : '#F26B40', marginTop: 5, zIndex: 2 }} /&gt;&#10;              {i &lt; 4 &amp;&amp; &lt;Box style={{ position: 'absolute', top: 19, width: 2, height: 52, background: '#E5E7EB' }} /&gt;}&#10;            &lt;/Box&gt;&#10;            &lt;Box style={{ flex: 1, paddingTop: 0, paddingBottom: 14, paddingLeft: 14 }}&gt;&#10;              &lt;Text style={{ fontSize: 17, fontWeight: 'bold', color: it.hot ? '#C42819' : '#171616', fontFamily: '微软雅黑' }}&gt;{it.c}&lt;/Text&gt;&#10;              &lt;Text style={{ fontSize: 14, color: '#6B7280', fontFamily: '微软雅黑', marginTop: 2 }}&gt;{it.p}&lt;/Text&gt;&#10;            &lt;/Box&gt;&#10;          &lt;/Box&gt;&#10;        ))}&#10;      &lt;/Box&gt;&#10;    &lt;/Box&gt;&#10;&#10;  &lt;/Box&gt;&#10;&#10;  {/* D 区页脚装饰条 */}&#10;  &lt;Box style={{ height: 20, flexDirection: 'row' }}&gt;&#10;    &lt;Box style={{ flex: 53, height: 9, background: '#C42819' }} /&gt;&#10;    &lt;Box style={{ flex: 26, height: 9, background: '#EE5530' }} /&gt;&#10;    &lt;Box style={{ flex: 21, height: 9, background: '#F26B40' }} /&gt;&#10;  &lt;/Box&gt;&#10;  &lt;Box style={{ position: 'absolute', bottom: 34, right: 70 }}&gt;&#10;    &lt;Text style={{ fontSize: 14, color: '#9CA3AF', fontFamily: '微软雅黑' }}&gt;04 / 12&lt;/Text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37" name=""/>
          <p:cNvSpPr/>
          <p:nvPr/>
        </p:nvSpPr>
        <p:spPr>
          <a:xfrm rot="0" flipH="0" flipV="0">
            <a:off x="666750" y="590550"/>
            <a:ext cx="76200" cy="32385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38" name="" descr="{&quot;isTemplate&quot;:true,&quot;type&quot;:&quot;text&quot;}"/>
          <p:cNvSpPr txBox="1"/>
          <p:nvPr/>
        </p:nvSpPr>
        <p:spPr>
          <a:xfrm rot="0" flipH="0" flipV="0">
            <a:off x="914400" y="561975"/>
            <a:ext cx="19431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71616"/>
                </a:solidFill>
                <a:latin typeface="宋体"/>
                <a:ea typeface="宋体"/>
              </a:rPr>
              <a:t>个人基本情况</a:t>
            </a:r>
            <a:endParaRPr/>
          </a:p>
        </p:txBody>
      </p:sp>
      <p:sp>
        <p:nvSpPr>
          <p:cNvPr id="139" name=""/>
          <p:cNvSpPr/>
          <p:nvPr/>
        </p:nvSpPr>
        <p:spPr>
          <a:xfrm rot="0" flipH="0" flipV="0">
            <a:off x="666750" y="1276350"/>
            <a:ext cx="3810000" cy="838200"/>
          </a:xfrm>
          <a:prstGeom prst="roundRect">
            <a:avLst>
              <a:gd name="adj" fmla="val 13636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40" name="" descr="{&quot;isTemplate&quot;:true,&quot;type&quot;:&quot;text&quot;}"/>
          <p:cNvSpPr txBox="1"/>
          <p:nvPr/>
        </p:nvSpPr>
        <p:spPr>
          <a:xfrm rot="0" flipH="0" flipV="0">
            <a:off x="895350" y="1428750"/>
            <a:ext cx="33528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FFFFFF"/>
                </a:solidFill>
                <a:latin typeface="宋体"/>
                <a:ea typeface="宋体"/>
              </a:rPr>
              <a:t>陈越</a:t>
            </a:r>
            <a:endParaRPr/>
          </a:p>
        </p:txBody>
      </p:sp>
      <p:sp>
        <p:nvSpPr>
          <p:cNvPr id="141" name="" descr="{&quot;isTemplate&quot;:true,&quot;type&quot;:&quot;text&quot;}"/>
          <p:cNvSpPr txBox="1"/>
          <p:nvPr/>
        </p:nvSpPr>
        <p:spPr>
          <a:xfrm rot="0" flipH="0" flipV="0">
            <a:off x="895350" y="1790700"/>
            <a:ext cx="33528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FFE79B"/>
                </a:solidFill>
                <a:latin typeface="微软雅黑"/>
                <a:ea typeface="微软雅黑"/>
              </a:rPr>
              <a:t>男</a:t>
            </a:r>
            <a:r>
              <a:rPr lang="en-US" sz="1125">
                <a:solidFill>
                  <a:srgbClr val="FFE79B"/>
                </a:solidFill>
                <a:latin typeface="微软雅黑"/>
                <a:ea typeface="微软雅黑"/>
              </a:rPr>
              <a:t> · 1987</a:t>
            </a:r>
            <a:r>
              <a:rPr lang="zh-CN" sz="1125">
                <a:solidFill>
                  <a:srgbClr val="FFE79B"/>
                </a:solidFill>
                <a:latin typeface="微软雅黑"/>
                <a:ea typeface="微软雅黑"/>
              </a:rPr>
              <a:t>年</a:t>
            </a:r>
            <a:r>
              <a:rPr lang="en-US" sz="1125">
                <a:solidFill>
                  <a:srgbClr val="FFE79B"/>
                </a:solidFill>
                <a:latin typeface="微软雅黑"/>
                <a:ea typeface="微软雅黑"/>
              </a:rPr>
              <a:t>1</a:t>
            </a:r>
            <a:r>
              <a:rPr lang="zh-CN" sz="1125">
                <a:solidFill>
                  <a:srgbClr val="FFE79B"/>
                </a:solidFill>
                <a:latin typeface="微软雅黑"/>
                <a:ea typeface="微软雅黑"/>
              </a:rPr>
              <a:t>月</a:t>
            </a:r>
            <a:r>
              <a:rPr lang="en-US" sz="1125">
                <a:solidFill>
                  <a:srgbClr val="FFE79B"/>
                </a:solidFill>
                <a:latin typeface="微软雅黑"/>
                <a:ea typeface="微软雅黑"/>
              </a:rPr>
              <a:t> · </a:t>
            </a:r>
            <a:r>
              <a:rPr lang="zh-CN" sz="1125">
                <a:solidFill>
                  <a:srgbClr val="FFE79B"/>
                </a:solidFill>
                <a:latin typeface="微软雅黑"/>
                <a:ea typeface="微软雅黑"/>
              </a:rPr>
              <a:t>湖南湘潭</a:t>
            </a:r>
            <a:endParaRPr/>
          </a:p>
        </p:txBody>
      </p:sp>
      <p:sp>
        <p:nvSpPr>
          <p:cNvPr id="142" name=""/>
          <p:cNvSpPr/>
          <p:nvPr/>
        </p:nvSpPr>
        <p:spPr>
          <a:xfrm rot="0" flipH="0" flipV="0">
            <a:off x="666750" y="2247900"/>
            <a:ext cx="3810000" cy="1752600"/>
          </a:xfrm>
          <a:prstGeom prst="roundRect">
            <a:avLst>
              <a:gd name="adj" fmla="val 6522"/>
            </a:avLst>
          </a:prstGeom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143" name="" descr="{&quot;isTemplate&quot;:true,&quot;type&quot;:&quot;text&quot;}"/>
          <p:cNvSpPr txBox="1"/>
          <p:nvPr/>
        </p:nvSpPr>
        <p:spPr>
          <a:xfrm rot="0" flipH="0" flipV="0">
            <a:off x="895350" y="2419350"/>
            <a:ext cx="8763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9CA3AF"/>
                </a:solidFill>
                <a:latin typeface="微软雅黑"/>
                <a:ea typeface="微软雅黑"/>
              </a:rPr>
              <a:t>学历学位</a:t>
            </a:r>
            <a:endParaRPr/>
          </a:p>
        </p:txBody>
      </p:sp>
      <p:sp>
        <p:nvSpPr>
          <p:cNvPr id="144" name="" descr="{&quot;isTemplate&quot;:true,&quot;type&quot;:&quot;text&quot;}"/>
          <p:cNvSpPr txBox="1"/>
          <p:nvPr/>
        </p:nvSpPr>
        <p:spPr>
          <a:xfrm rot="0" flipH="0" flipV="0">
            <a:off x="1771650" y="2419350"/>
            <a:ext cx="24765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71616"/>
                </a:solidFill>
                <a:latin typeface="微软雅黑"/>
                <a:ea typeface="微软雅黑"/>
              </a:rPr>
              <a:t>本科</a:t>
            </a:r>
            <a:r>
              <a:rPr lang="en-US" sz="1200" b="1">
                <a:solidFill>
                  <a:srgbClr val="171616"/>
                </a:solidFill>
                <a:latin typeface="微软雅黑"/>
                <a:ea typeface="微软雅黑"/>
              </a:rPr>
              <a:t> · </a:t>
            </a:r>
            <a:r>
              <a:rPr lang="zh-CN" sz="1200" b="1">
                <a:solidFill>
                  <a:srgbClr val="171616"/>
                </a:solidFill>
                <a:latin typeface="微软雅黑"/>
                <a:ea typeface="微软雅黑"/>
              </a:rPr>
              <a:t>应用物理学</a:t>
            </a:r>
            <a:endParaRPr/>
          </a:p>
        </p:txBody>
      </p:sp>
      <p:sp>
        <p:nvSpPr>
          <p:cNvPr id="145" name="" descr="{&quot;isTemplate&quot;:true,&quot;type&quot;:&quot;text&quot;}"/>
          <p:cNvSpPr txBox="1"/>
          <p:nvPr/>
        </p:nvSpPr>
        <p:spPr>
          <a:xfrm rot="0" flipH="0" flipV="0">
            <a:off x="895350" y="2724150"/>
            <a:ext cx="8763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9CA3AF"/>
                </a:solidFill>
                <a:latin typeface="微软雅黑"/>
                <a:ea typeface="微软雅黑"/>
              </a:rPr>
              <a:t>毕业院校</a:t>
            </a:r>
            <a:endParaRPr/>
          </a:p>
        </p:txBody>
      </p:sp>
      <p:sp>
        <p:nvSpPr>
          <p:cNvPr id="146" name="" descr="{&quot;isTemplate&quot;:true,&quot;type&quot;:&quot;text&quot;}"/>
          <p:cNvSpPr txBox="1"/>
          <p:nvPr/>
        </p:nvSpPr>
        <p:spPr>
          <a:xfrm rot="0" flipH="0" flipV="0">
            <a:off x="1771650" y="2724150"/>
            <a:ext cx="24765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71616"/>
                </a:solidFill>
                <a:latin typeface="微软雅黑"/>
                <a:ea typeface="微软雅黑"/>
              </a:rPr>
              <a:t>湖南大学</a:t>
            </a:r>
            <a:endParaRPr/>
          </a:p>
        </p:txBody>
      </p:sp>
      <p:sp>
        <p:nvSpPr>
          <p:cNvPr id="147" name="" descr="{&quot;isTemplate&quot;:true,&quot;type&quot;:&quot;text&quot;}"/>
          <p:cNvSpPr txBox="1"/>
          <p:nvPr/>
        </p:nvSpPr>
        <p:spPr>
          <a:xfrm rot="0" flipH="0" flipV="0">
            <a:off x="895350" y="3028950"/>
            <a:ext cx="8763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9CA3AF"/>
                </a:solidFill>
                <a:latin typeface="微软雅黑"/>
                <a:ea typeface="微软雅黑"/>
              </a:rPr>
              <a:t>现任职务</a:t>
            </a:r>
            <a:endParaRPr/>
          </a:p>
        </p:txBody>
      </p:sp>
      <p:sp>
        <p:nvSpPr>
          <p:cNvPr id="148" name="" descr="{&quot;isTemplate&quot;:true,&quot;type&quot;:&quot;text&quot;}"/>
          <p:cNvSpPr txBox="1"/>
          <p:nvPr/>
        </p:nvSpPr>
        <p:spPr>
          <a:xfrm rot="0" flipH="0" flipV="0">
            <a:off x="1771650" y="3028950"/>
            <a:ext cx="24765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71616"/>
                </a:solidFill>
                <a:latin typeface="微软雅黑"/>
                <a:ea typeface="微软雅黑"/>
              </a:rPr>
              <a:t>总工程师</a:t>
            </a:r>
            <a:endParaRPr/>
          </a:p>
        </p:txBody>
      </p:sp>
      <p:sp>
        <p:nvSpPr>
          <p:cNvPr id="149" name="" descr="{&quot;isTemplate&quot;:true,&quot;type&quot;:&quot;text&quot;}"/>
          <p:cNvSpPr txBox="1"/>
          <p:nvPr/>
        </p:nvSpPr>
        <p:spPr>
          <a:xfrm rot="0" flipH="0" flipV="0">
            <a:off x="895350" y="3333750"/>
            <a:ext cx="8763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9CA3AF"/>
                </a:solidFill>
                <a:latin typeface="微软雅黑"/>
                <a:ea typeface="微软雅黑"/>
              </a:rPr>
              <a:t>兼任职务</a:t>
            </a:r>
            <a:endParaRPr/>
          </a:p>
        </p:txBody>
      </p:sp>
      <p:sp>
        <p:nvSpPr>
          <p:cNvPr id="150" name="" descr="{&quot;isTemplate&quot;:true,&quot;type&quot;:&quot;text&quot;}"/>
          <p:cNvSpPr txBox="1"/>
          <p:nvPr/>
        </p:nvSpPr>
        <p:spPr>
          <a:xfrm rot="0" flipH="0" flipV="0">
            <a:off x="1771650" y="3333750"/>
            <a:ext cx="24765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71616"/>
                </a:solidFill>
                <a:latin typeface="微软雅黑"/>
                <a:ea typeface="微软雅黑"/>
              </a:rPr>
              <a:t>省激光控制系统工程中心副主任</a:t>
            </a:r>
            <a:endParaRPr/>
          </a:p>
        </p:txBody>
      </p:sp>
      <p:sp>
        <p:nvSpPr>
          <p:cNvPr id="151" name="" descr="{&quot;isTemplate&quot;:true,&quot;type&quot;:&quot;text&quot;}"/>
          <p:cNvSpPr txBox="1"/>
          <p:nvPr/>
        </p:nvSpPr>
        <p:spPr>
          <a:xfrm rot="0" flipH="0" flipV="0">
            <a:off x="895350" y="3638550"/>
            <a:ext cx="8763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9CA3AF"/>
                </a:solidFill>
                <a:latin typeface="微软雅黑"/>
                <a:ea typeface="微软雅黑"/>
              </a:rPr>
              <a:t>研发年限</a:t>
            </a:r>
            <a:endParaRPr/>
          </a:p>
        </p:txBody>
      </p:sp>
      <p:sp>
        <p:nvSpPr>
          <p:cNvPr id="152" name="" descr="{&quot;isTemplate&quot;:true,&quot;type&quot;:&quot;text&quot;}"/>
          <p:cNvSpPr txBox="1"/>
          <p:nvPr/>
        </p:nvSpPr>
        <p:spPr>
          <a:xfrm rot="0" flipH="0" flipV="0">
            <a:off x="1771650" y="3638550"/>
            <a:ext cx="24765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171616"/>
                </a:solidFill>
                <a:latin typeface="微软雅黑"/>
                <a:ea typeface="微软雅黑"/>
              </a:rPr>
              <a:t>17 </a:t>
            </a:r>
            <a:r>
              <a:rPr lang="zh-CN" sz="1200" b="1">
                <a:solidFill>
                  <a:srgbClr val="171616"/>
                </a:solidFill>
                <a:latin typeface="微软雅黑"/>
                <a:ea typeface="微软雅黑"/>
              </a:rPr>
              <a:t>年工业自动化</a:t>
            </a:r>
            <a:endParaRPr/>
          </a:p>
        </p:txBody>
      </p:sp>
      <p:sp>
        <p:nvSpPr>
          <p:cNvPr id="153" name=""/>
          <p:cNvSpPr/>
          <p:nvPr/>
        </p:nvSpPr>
        <p:spPr>
          <a:xfrm rot="0" flipH="0" flipV="0">
            <a:off x="666750" y="4133850"/>
            <a:ext cx="3810000" cy="781050"/>
          </a:xfrm>
          <a:prstGeom prst="roundRect">
            <a:avLst>
              <a:gd name="adj" fmla="val 14634"/>
            </a:avLst>
          </a:prstGeom>
          <a:solidFill>
            <a:srgbClr val="FBF7F2"/>
          </a:solidFill>
          <a:ln w="12700">
            <a:solidFill>
              <a:srgbClr val="E19825"/>
            </a:solidFill>
            <a:prstDash val="solid"/>
          </a:ln>
        </p:spPr>
        <p:txBody>
          <a:bodyPr/>
          <a:p/>
        </p:txBody>
      </p:sp>
      <p:sp>
        <p:nvSpPr>
          <p:cNvPr id="154" name="" descr="{&quot;isTemplate&quot;:true,&quot;type&quot;:&quot;text&quot;}"/>
          <p:cNvSpPr txBox="1"/>
          <p:nvPr/>
        </p:nvSpPr>
        <p:spPr>
          <a:xfrm rot="0" flipH="0" flipV="0">
            <a:off x="857250" y="4267200"/>
            <a:ext cx="3429000" cy="514350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050">
                <a:solidFill>
                  <a:srgbClr val="C42819"/>
                </a:solidFill>
                <a:latin typeface="微软雅黑"/>
                <a:ea typeface="微软雅黑"/>
              </a:rPr>
              <a:t>申报类别：新兴产业和未来产业专题</a:t>
            </a:r>
            <a:endParaRPr/>
          </a:p>
          <a:p>
            <a:pPr>
              <a:lnSpc>
                <a:spcPct val="160000"/>
              </a:lnSpc>
            </a:pPr>
            <a:r>
              <a:rPr lang="zh-CN" sz="1050">
                <a:solidFill>
                  <a:srgbClr val="C42819"/>
                </a:solidFill>
                <a:latin typeface="微软雅黑"/>
                <a:ea typeface="微软雅黑"/>
              </a:rPr>
              <a:t>紧缺急需人才</a:t>
            </a:r>
            <a:endParaRPr/>
          </a:p>
        </p:txBody>
      </p:sp>
      <p:sp>
        <p:nvSpPr>
          <p:cNvPr id="155" name="" descr="{&quot;isTemplate&quot;:true,&quot;type&quot;:&quot;text&quot;}"/>
          <p:cNvSpPr txBox="1"/>
          <p:nvPr/>
        </p:nvSpPr>
        <p:spPr>
          <a:xfrm rot="0" flipH="0" flipV="0">
            <a:off x="4857750" y="2333625"/>
            <a:ext cx="66675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C42819"/>
                </a:solidFill>
                <a:latin typeface="微软雅黑"/>
                <a:ea typeface="微软雅黑"/>
              </a:rPr>
              <a:t>工作与学习经历</a:t>
            </a:r>
            <a:endParaRPr/>
          </a:p>
        </p:txBody>
      </p:sp>
      <p:sp>
        <p:nvSpPr>
          <p:cNvPr id="156" name="" descr="{&quot;isTemplate&quot;:true,&quot;type&quot;:&quot;text&quot;}"/>
          <p:cNvSpPr txBox="1"/>
          <p:nvPr/>
        </p:nvSpPr>
        <p:spPr>
          <a:xfrm rot="0" flipH="0" flipV="0">
            <a:off x="5114925" y="2790825"/>
            <a:ext cx="1019175" cy="171450"/>
          </a:xfrm>
          <a:prstGeom prst="rect"/>
        </p:spPr>
        <p:txBody>
          <a:bodyPr wrap="none" lIns="0" tIns="0" rIns="0" bIns="0"/>
          <a:p>
            <a:pPr algn="r">
              <a:lnSpc>
                <a:spcPct val="100000"/>
              </a:lnSpc>
            </a:pPr>
            <a:r>
              <a:rPr lang="en-US" sz="1125">
                <a:solidFill>
                  <a:srgbClr val="6B7280"/>
                </a:solidFill>
                <a:latin typeface="微软雅黑"/>
                <a:ea typeface="微软雅黑"/>
              </a:rPr>
              <a:t>2023.03 — </a:t>
            </a: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至今</a:t>
            </a:r>
            <a:endParaRPr/>
          </a:p>
        </p:txBody>
      </p:sp>
      <p:sp>
        <p:nvSpPr>
          <p:cNvPr id="157" name="" descr="{&quot;isTemplate&quot;:true,&quot;type&quot;:&quot;text&quot;}"/>
          <p:cNvSpPr txBox="1"/>
          <p:nvPr/>
        </p:nvSpPr>
        <p:spPr>
          <a:xfrm rot="0" flipH="0" flipV="0">
            <a:off x="6705600" y="2752725"/>
            <a:ext cx="48196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C42819"/>
                </a:solidFill>
                <a:latin typeface="微软雅黑"/>
                <a:ea typeface="微软雅黑"/>
              </a:rPr>
              <a:t>长沙八思量信息技术有限公司</a:t>
            </a:r>
            <a:endParaRPr/>
          </a:p>
        </p:txBody>
      </p:sp>
      <p:sp>
        <p:nvSpPr>
          <p:cNvPr id="158" name="" descr="{&quot;isTemplate&quot;:true,&quot;type&quot;:&quot;text&quot;}"/>
          <p:cNvSpPr txBox="1"/>
          <p:nvPr/>
        </p:nvSpPr>
        <p:spPr>
          <a:xfrm rot="0" flipH="0" flipV="0">
            <a:off x="6705600" y="2971800"/>
            <a:ext cx="48196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总工程师（激光控制系统）</a:t>
            </a:r>
            <a:endParaRPr/>
          </a:p>
        </p:txBody>
      </p:sp>
      <p:sp>
        <p:nvSpPr>
          <p:cNvPr id="159" name="" descr="{&quot;isTemplate&quot;:true,&quot;type&quot;:&quot;text&quot;}"/>
          <p:cNvSpPr txBox="1"/>
          <p:nvPr/>
        </p:nvSpPr>
        <p:spPr>
          <a:xfrm rot="0" flipH="0" flipV="0">
            <a:off x="4886325" y="3305175"/>
            <a:ext cx="1247775" cy="171450"/>
          </a:xfrm>
          <a:prstGeom prst="rect"/>
        </p:spPr>
        <p:txBody>
          <a:bodyPr wrap="none" lIns="0" tIns="0" rIns="0" bIns="0"/>
          <a:p>
            <a:pPr algn="r">
              <a:lnSpc>
                <a:spcPct val="100000"/>
              </a:lnSpc>
            </a:pPr>
            <a:r>
              <a:rPr lang="en-US" sz="1125">
                <a:solidFill>
                  <a:srgbClr val="6B7280"/>
                </a:solidFill>
                <a:latin typeface="微软雅黑"/>
                <a:ea typeface="微软雅黑"/>
              </a:rPr>
              <a:t>2015.03 — 2023.02</a:t>
            </a:r>
            <a:endParaRPr/>
          </a:p>
        </p:txBody>
      </p:sp>
      <p:sp>
        <p:nvSpPr>
          <p:cNvPr id="160" name="" descr="{&quot;isTemplate&quot;:true,&quot;type&quot;:&quot;text&quot;}"/>
          <p:cNvSpPr txBox="1"/>
          <p:nvPr/>
        </p:nvSpPr>
        <p:spPr>
          <a:xfrm rot="0" flipH="0" flipV="0">
            <a:off x="6705600" y="3267075"/>
            <a:ext cx="48196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71616"/>
                </a:solidFill>
                <a:latin typeface="微软雅黑"/>
                <a:ea typeface="微软雅黑"/>
              </a:rPr>
              <a:t>株洲嘉成科技发展有限公司</a:t>
            </a:r>
            <a:endParaRPr/>
          </a:p>
        </p:txBody>
      </p:sp>
      <p:sp>
        <p:nvSpPr>
          <p:cNvPr id="161" name="" descr="{&quot;isTemplate&quot;:true,&quot;type&quot;:&quot;text&quot;}"/>
          <p:cNvSpPr txBox="1"/>
          <p:nvPr/>
        </p:nvSpPr>
        <p:spPr>
          <a:xfrm rot="0" flipH="0" flipV="0">
            <a:off x="6705600" y="3486150"/>
            <a:ext cx="48196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系统工程师（工程机械控制器）</a:t>
            </a:r>
            <a:endParaRPr/>
          </a:p>
        </p:txBody>
      </p:sp>
      <p:sp>
        <p:nvSpPr>
          <p:cNvPr id="162" name="" descr="{&quot;isTemplate&quot;:true,&quot;type&quot;:&quot;text&quot;}"/>
          <p:cNvSpPr txBox="1"/>
          <p:nvPr/>
        </p:nvSpPr>
        <p:spPr>
          <a:xfrm rot="0" flipH="0" flipV="0">
            <a:off x="4886325" y="3819525"/>
            <a:ext cx="1247775" cy="171450"/>
          </a:xfrm>
          <a:prstGeom prst="rect"/>
        </p:spPr>
        <p:txBody>
          <a:bodyPr wrap="none" lIns="0" tIns="0" rIns="0" bIns="0"/>
          <a:p>
            <a:pPr algn="r">
              <a:lnSpc>
                <a:spcPct val="100000"/>
              </a:lnSpc>
            </a:pPr>
            <a:r>
              <a:rPr lang="en-US" sz="1125">
                <a:solidFill>
                  <a:srgbClr val="6B7280"/>
                </a:solidFill>
                <a:latin typeface="微软雅黑"/>
                <a:ea typeface="微软雅黑"/>
              </a:rPr>
              <a:t>2012.10 — 2014.08</a:t>
            </a:r>
            <a:endParaRPr/>
          </a:p>
        </p:txBody>
      </p:sp>
      <p:sp>
        <p:nvSpPr>
          <p:cNvPr id="163" name="" descr="{&quot;isTemplate&quot;:true,&quot;type&quot;:&quot;text&quot;}"/>
          <p:cNvSpPr txBox="1"/>
          <p:nvPr/>
        </p:nvSpPr>
        <p:spPr>
          <a:xfrm rot="0" flipH="0" flipV="0">
            <a:off x="6705600" y="3781425"/>
            <a:ext cx="48196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71616"/>
                </a:solidFill>
                <a:latin typeface="微软雅黑"/>
                <a:ea typeface="微软雅黑"/>
              </a:rPr>
              <a:t>东莞凯格精密机械有限公司</a:t>
            </a:r>
            <a:endParaRPr/>
          </a:p>
        </p:txBody>
      </p:sp>
      <p:sp>
        <p:nvSpPr>
          <p:cNvPr id="164" name="" descr="{&quot;isTemplate&quot;:true,&quot;type&quot;:&quot;text&quot;}"/>
          <p:cNvSpPr txBox="1"/>
          <p:nvPr/>
        </p:nvSpPr>
        <p:spPr>
          <a:xfrm rot="0" flipH="0" flipV="0">
            <a:off x="6705600" y="4000500"/>
            <a:ext cx="48196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电气工程师（</a:t>
            </a:r>
            <a:r>
              <a:rPr lang="en-US" sz="1050">
                <a:solidFill>
                  <a:srgbClr val="6B7280"/>
                </a:solidFill>
                <a:latin typeface="微软雅黑"/>
                <a:ea typeface="微软雅黑"/>
              </a:rPr>
              <a:t>EtherCAT </a:t>
            </a: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总线）</a:t>
            </a:r>
            <a:endParaRPr/>
          </a:p>
        </p:txBody>
      </p:sp>
      <p:sp>
        <p:nvSpPr>
          <p:cNvPr id="165" name="" descr="{&quot;isTemplate&quot;:true,&quot;type&quot;:&quot;text&quot;}"/>
          <p:cNvSpPr txBox="1"/>
          <p:nvPr/>
        </p:nvSpPr>
        <p:spPr>
          <a:xfrm rot="0" flipH="0" flipV="0">
            <a:off x="4886325" y="4333875"/>
            <a:ext cx="1247775" cy="171450"/>
          </a:xfrm>
          <a:prstGeom prst="rect"/>
        </p:spPr>
        <p:txBody>
          <a:bodyPr wrap="none" lIns="0" tIns="0" rIns="0" bIns="0"/>
          <a:p>
            <a:pPr algn="r">
              <a:lnSpc>
                <a:spcPct val="100000"/>
              </a:lnSpc>
            </a:pPr>
            <a:r>
              <a:rPr lang="en-US" sz="1125">
                <a:solidFill>
                  <a:srgbClr val="6B7280"/>
                </a:solidFill>
                <a:latin typeface="微软雅黑"/>
                <a:ea typeface="微软雅黑"/>
              </a:rPr>
              <a:t>2009.11 — 2012.09</a:t>
            </a:r>
            <a:endParaRPr/>
          </a:p>
        </p:txBody>
      </p:sp>
      <p:sp>
        <p:nvSpPr>
          <p:cNvPr id="166" name="" descr="{&quot;isTemplate&quot;:true,&quot;type&quot;:&quot;text&quot;}"/>
          <p:cNvSpPr txBox="1"/>
          <p:nvPr/>
        </p:nvSpPr>
        <p:spPr>
          <a:xfrm rot="0" flipH="0" flipV="0">
            <a:off x="6705600" y="4295775"/>
            <a:ext cx="48196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71616"/>
                </a:solidFill>
                <a:latin typeface="微软雅黑"/>
                <a:ea typeface="微软雅黑"/>
              </a:rPr>
              <a:t>光韵达光电科技股份有限公司</a:t>
            </a:r>
            <a:endParaRPr/>
          </a:p>
        </p:txBody>
      </p:sp>
      <p:sp>
        <p:nvSpPr>
          <p:cNvPr id="167" name="" descr="{&quot;isTemplate&quot;:true,&quot;type&quot;:&quot;text&quot;}"/>
          <p:cNvSpPr txBox="1"/>
          <p:nvPr/>
        </p:nvSpPr>
        <p:spPr>
          <a:xfrm rot="0" flipH="0" flipV="0">
            <a:off x="6705600" y="4514850"/>
            <a:ext cx="48196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研发工程师（激光工艺）</a:t>
            </a:r>
            <a:endParaRPr/>
          </a:p>
        </p:txBody>
      </p:sp>
      <p:sp>
        <p:nvSpPr>
          <p:cNvPr id="168" name="" descr="{&quot;isTemplate&quot;:true,&quot;type&quot;:&quot;text&quot;}"/>
          <p:cNvSpPr txBox="1"/>
          <p:nvPr/>
        </p:nvSpPr>
        <p:spPr>
          <a:xfrm rot="0" flipH="0" flipV="0">
            <a:off x="4886325" y="4848225"/>
            <a:ext cx="1247775" cy="171450"/>
          </a:xfrm>
          <a:prstGeom prst="rect"/>
        </p:spPr>
        <p:txBody>
          <a:bodyPr wrap="none" lIns="0" tIns="0" rIns="0" bIns="0"/>
          <a:p>
            <a:pPr algn="r">
              <a:lnSpc>
                <a:spcPct val="100000"/>
              </a:lnSpc>
            </a:pPr>
            <a:r>
              <a:rPr lang="en-US" sz="1125">
                <a:solidFill>
                  <a:srgbClr val="6B7280"/>
                </a:solidFill>
                <a:latin typeface="微软雅黑"/>
                <a:ea typeface="微软雅黑"/>
              </a:rPr>
              <a:t>2005.09 — 2009.07</a:t>
            </a:r>
            <a:endParaRPr/>
          </a:p>
        </p:txBody>
      </p:sp>
      <p:sp>
        <p:nvSpPr>
          <p:cNvPr id="169" name="" descr="{&quot;isTemplate&quot;:true,&quot;type&quot;:&quot;text&quot;}"/>
          <p:cNvSpPr txBox="1"/>
          <p:nvPr/>
        </p:nvSpPr>
        <p:spPr>
          <a:xfrm rot="0" flipH="0" flipV="0">
            <a:off x="6705600" y="4810125"/>
            <a:ext cx="48196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71616"/>
                </a:solidFill>
                <a:latin typeface="微软雅黑"/>
                <a:ea typeface="微软雅黑"/>
              </a:rPr>
              <a:t>湖南大学</a:t>
            </a:r>
            <a:endParaRPr/>
          </a:p>
        </p:txBody>
      </p:sp>
      <p:sp>
        <p:nvSpPr>
          <p:cNvPr id="170" name="" descr="{&quot;isTemplate&quot;:true,&quot;type&quot;:&quot;text&quot;}"/>
          <p:cNvSpPr txBox="1"/>
          <p:nvPr/>
        </p:nvSpPr>
        <p:spPr>
          <a:xfrm rot="0" flipH="0" flipV="0">
            <a:off x="6705600" y="5029200"/>
            <a:ext cx="48196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应用物理学</a:t>
            </a:r>
            <a:r>
              <a:rPr lang="en-US" sz="1050">
                <a:solidFill>
                  <a:srgbClr val="6B7280"/>
                </a:solidFill>
                <a:latin typeface="微软雅黑"/>
                <a:ea typeface="微软雅黑"/>
              </a:rPr>
              <a:t> · </a:t>
            </a: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本科</a:t>
            </a:r>
            <a:endParaRPr/>
          </a:p>
        </p:txBody>
      </p:sp>
      <p:sp>
        <p:nvSpPr>
          <p:cNvPr id="171" name=""/>
          <p:cNvSpPr/>
          <p:nvPr/>
        </p:nvSpPr>
        <p:spPr>
          <a:xfrm rot="0" flipH="0" flipV="0">
            <a:off x="0" y="666750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72" name=""/>
          <p:cNvSpPr/>
          <p:nvPr/>
        </p:nvSpPr>
        <p:spPr>
          <a:xfrm rot="0" flipH="0" flipV="0">
            <a:off x="6457950" y="666750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173" name=""/>
          <p:cNvSpPr/>
          <p:nvPr/>
        </p:nvSpPr>
        <p:spPr>
          <a:xfrm rot="0" flipH="0" flipV="0">
            <a:off x="9629775" y="6667500"/>
            <a:ext cx="2562225" cy="85725"/>
          </a:xfrm>
          <a:prstGeom prst="rect">
            <a:avLst/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174" name=""/>
          <p:cNvSpPr/>
          <p:nvPr/>
        </p:nvSpPr>
        <p:spPr>
          <a:xfrm rot="0" flipH="0" flipV="0">
            <a:off x="6419850" y="2933700"/>
            <a:ext cx="19050" cy="495300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175" name=""/>
          <p:cNvSpPr/>
          <p:nvPr/>
        </p:nvSpPr>
        <p:spPr>
          <a:xfrm rot="0" flipH="0" flipV="0">
            <a:off x="6419850" y="3448050"/>
            <a:ext cx="19050" cy="495300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176" name=""/>
          <p:cNvSpPr/>
          <p:nvPr/>
        </p:nvSpPr>
        <p:spPr>
          <a:xfrm rot="0" flipH="0" flipV="0">
            <a:off x="6419850" y="3962400"/>
            <a:ext cx="19050" cy="495300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177" name=""/>
          <p:cNvSpPr/>
          <p:nvPr/>
        </p:nvSpPr>
        <p:spPr>
          <a:xfrm rot="0" flipH="0" flipV="0">
            <a:off x="6419850" y="4476750"/>
            <a:ext cx="19050" cy="495300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178" name="" descr="{&quot;isTemplate&quot;:true,&quot;type&quot;:&quot;text&quot;}"/>
          <p:cNvSpPr txBox="1"/>
          <p:nvPr/>
        </p:nvSpPr>
        <p:spPr>
          <a:xfrm rot="0" flipH="0" flipV="0">
            <a:off x="11096625" y="6372225"/>
            <a:ext cx="4286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微软雅黑"/>
                <a:ea typeface="微软雅黑"/>
              </a:rPr>
              <a:t>04 / 12</a:t>
            </a:r>
            <a:endParaRPr/>
          </a:p>
        </p:txBody>
      </p:sp>
      <p:sp>
        <p:nvSpPr>
          <p:cNvPr id="179" name=""/>
          <p:cNvSpPr/>
          <p:nvPr/>
        </p:nvSpPr>
        <p:spPr>
          <a:xfrm rot="0" flipH="0" flipV="0">
            <a:off x="6362700" y="2800350"/>
            <a:ext cx="133350" cy="13335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80" name=""/>
          <p:cNvSpPr/>
          <p:nvPr/>
        </p:nvSpPr>
        <p:spPr>
          <a:xfrm rot="0" flipH="0" flipV="0">
            <a:off x="6362700" y="3314700"/>
            <a:ext cx="133350" cy="133350"/>
          </a:xfrm>
          <a:prstGeom prst="roundRect">
            <a:avLst>
              <a:gd name="adj" fmla="val 50000"/>
            </a:avLst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181" name=""/>
          <p:cNvSpPr/>
          <p:nvPr/>
        </p:nvSpPr>
        <p:spPr>
          <a:xfrm rot="0" flipH="0" flipV="0">
            <a:off x="6362700" y="3829050"/>
            <a:ext cx="133350" cy="133350"/>
          </a:xfrm>
          <a:prstGeom prst="roundRect">
            <a:avLst>
              <a:gd name="adj" fmla="val 50000"/>
            </a:avLst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182" name=""/>
          <p:cNvSpPr/>
          <p:nvPr/>
        </p:nvSpPr>
        <p:spPr>
          <a:xfrm rot="0" flipH="0" flipV="0">
            <a:off x="6362700" y="4343400"/>
            <a:ext cx="133350" cy="133350"/>
          </a:xfrm>
          <a:prstGeom prst="roundRect">
            <a:avLst>
              <a:gd name="adj" fmla="val 50000"/>
            </a:avLst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183" name=""/>
          <p:cNvSpPr/>
          <p:nvPr/>
        </p:nvSpPr>
        <p:spPr>
          <a:xfrm rot="0" flipH="0" flipV="0">
            <a:off x="6362700" y="4857750"/>
            <a:ext cx="133350" cy="133350"/>
          </a:xfrm>
          <a:prstGeom prst="roundRect">
            <a:avLst>
              <a:gd name="adj" fmla="val 50000"/>
            </a:avLst>
          </a:prstGeom>
          <a:solidFill>
            <a:srgbClr val="F26B40"/>
          </a:solidFill>
          <a:ln/>
        </p:spPr>
        <p:txBody>
          <a:bodyPr/>
          <a:p/>
        </p:txBody>
      </p:sp>
    </p:spTree>
  </p:cSld>
</p:sld>
</file>

<file path=ppt/slides/slide5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184" name="" descr="&lt;Slide style={{ width: '1280px', height: '720px', background: '#FFFFFF', padding: '0px', flexDirection: 'row' }}&gt;&#10;&#10;  {/* 左 50% 内容 */}&#10;  &lt;Box style={{ flex: 1, paddingLeft: 70, paddingTop: 90, paddingBottom: 60, flexDirection: 'column', justifyContent: 'center' }}&gt;&#10;    &lt;Text style={{ fontSize: 20, color: '#C42819', fontFamily: '微软雅黑', letterSpacing: 6, fontWeight: 'bold' }}&gt;PART 02&lt;/Text&gt;&#10;&#10;    &lt;Text style={{ fontSize: 150, fontWeight: 'bold', color: '#F26B40', fontFamily: '宋体', lineHeight: 1, marginTop: 6, opacity: 0.9 }}&gt;02&lt;/Text&gt;&#10;&#10;    &lt;Box style={{ flexDirection: 'row', alignItems: 'center', marginTop: 24 }}&gt;&#10;      &lt;Box style={{ width: 8, height: 44, background: '#C42819', marginRight: 18 }} /&gt;&#10;      &lt;Text style={{ fontSize: 52, fontWeight: 'bold', color: '#171616', fontFamily: '宋体' }}&gt;主要业绩贡献&lt;/Text&gt;&#10;    &lt;/Box&gt;&#10;&#10;    &lt;Text style={{ fontSize: 20, color: '#6B7280', fontFamily: '微软雅黑', marginTop: 22, lineHeight: 1.6 }}&gt;&#10;      填补省内产业空白&lt;br /&gt;突破海外核心技术垄断&#10;    &lt;/Text&gt;&#10;&#10;    &lt;Box style={{ flexDirection: 'row', gap: 14, marginTop: 30 }}&gt;&#10;      {['发明专利', '省级攻关', '成果转化'].map((k, i) =&gt; (&#10;        &lt;Box key={i} style={{ background: '#FBF7F2', border: '1px solid #E5E7EB', borderRadius: 18, paddingTop: 10, paddingBottom: 10, paddingLeft: 20, paddingRight: 20 }}&gt;&#10;          &lt;Text style={{ fontSize: 16, color: '#C42819', fontFamily: '微软雅黑' }}&gt;{k}&lt;/Text&gt;&#10;        &lt;/Box&gt;&#10;      ))}&#10;    &lt;/Box&gt;&#10;  &lt;/Box&gt;&#10;&#10;  {/* 右 50% 主题摄影出血 */}&#10;  &lt;Box style={{ width: 640, height: 720, position: 'relative' }}&gt;&#10;    &lt;Image src=&quot;assets/sec_achieve.png&quot; style={{ width: '100%', height: '100%', objectFit: 'cover' }} /&gt;&#10;  &lt;/Box&gt;&#10;&#10;  {/* 底部红橙装饰条 */}&#10;  &lt;Box style={{ position: 'absolute', bottom: 0, left: 0, width: 640, flexDirection: 'row' }}&gt;&#10;    &lt;Box style={{ width: 339, height: 9, background: '#C42819' }} /&gt;&#10;    &lt;Box style={{ width: 166, height: 9, background: '#EE5530' }} /&gt;&#10;    &lt;Box style={{ width: 135, height: 9, background: '#F26B40' }} /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86" name="" descr="{&quot;isTemplate&quot;:true,&quot;type&quot;:&quot;text&quot;}"/>
          <p:cNvSpPr txBox="1"/>
          <p:nvPr/>
        </p:nvSpPr>
        <p:spPr>
          <a:xfrm rot="0" flipH="0" flipV="0">
            <a:off x="666750" y="1352550"/>
            <a:ext cx="54292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 spc="450">
                <a:solidFill>
                  <a:srgbClr val="C42819"/>
                </a:solidFill>
                <a:latin typeface="微软雅黑"/>
                <a:ea typeface="微软雅黑"/>
              </a:rPr>
              <a:t>PART 02</a:t>
            </a:r>
            <a:endParaRPr/>
          </a:p>
        </p:txBody>
      </p:sp>
      <p:sp>
        <p:nvSpPr>
          <p:cNvPr id="187" name=""/>
          <p:cNvSpPr/>
          <p:nvPr/>
        </p:nvSpPr>
        <p:spPr>
          <a:xfrm rot="0" flipH="0" flipV="0">
            <a:off x="666750" y="3676650"/>
            <a:ext cx="76200" cy="41910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88" name="" descr="{&quot;isTemplate&quot;:true,&quot;type&quot;:&quot;text&quot;}"/>
          <p:cNvSpPr txBox="1"/>
          <p:nvPr/>
        </p:nvSpPr>
        <p:spPr>
          <a:xfrm rot="0" flipH="0" flipV="0">
            <a:off x="914400" y="3581400"/>
            <a:ext cx="2971800" cy="600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900" b="1">
                <a:solidFill>
                  <a:srgbClr val="171616"/>
                </a:solidFill>
                <a:latin typeface="宋体"/>
                <a:ea typeface="宋体"/>
              </a:rPr>
              <a:t>主要业绩贡献</a:t>
            </a:r>
            <a:endParaRPr/>
          </a:p>
        </p:txBody>
      </p:sp>
      <p:sp>
        <p:nvSpPr>
          <p:cNvPr id="189" name="" descr="{&quot;isTemplate&quot;:true,&quot;type&quot;:&quot;text&quot;}"/>
          <p:cNvSpPr txBox="1"/>
          <p:nvPr/>
        </p:nvSpPr>
        <p:spPr>
          <a:xfrm rot="0" flipH="0" flipV="0">
            <a:off x="666750" y="4391025"/>
            <a:ext cx="5429250" cy="7334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500">
                <a:solidFill>
                  <a:srgbClr val="6B7280"/>
                </a:solidFill>
                <a:latin typeface="微软雅黑"/>
                <a:ea typeface="微软雅黑"/>
              </a:rPr>
              <a:t>填补省内产业空白</a:t>
            </a:r>
            <a:endParaRPr/>
          </a:p>
          <a:p>
            <a:pPr>
              <a:lnSpc>
                <a:spcPct val="160000"/>
              </a:lnSpc>
            </a:pPr>
            <a:r>
              <a:rPr lang="zh-CN" sz="1500">
                <a:solidFill>
                  <a:srgbClr val="6B7280"/>
                </a:solidFill>
                <a:latin typeface="微软雅黑"/>
                <a:ea typeface="微软雅黑"/>
              </a:rPr>
              <a:t>突破海外核心技术垄断</a:t>
            </a:r>
            <a:endParaRPr/>
          </a:p>
        </p:txBody>
      </p:sp>
      <p:sp>
        <p:nvSpPr>
          <p:cNvPr id="190" name=""/>
          <p:cNvSpPr/>
          <p:nvPr/>
        </p:nvSpPr>
        <p:spPr>
          <a:xfrm rot="0" flipH="0" flipV="0">
            <a:off x="666750" y="5410200"/>
            <a:ext cx="990600" cy="381000"/>
          </a:xfrm>
          <a:prstGeom prst="roundRect">
            <a:avLst>
              <a:gd name="adj" fmla="val 45000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191" name="" descr="{&quot;isTemplate&quot;:true,&quot;type&quot;:&quot;text&quot;}"/>
          <p:cNvSpPr txBox="1"/>
          <p:nvPr/>
        </p:nvSpPr>
        <p:spPr>
          <a:xfrm rot="0" flipH="0" flipV="0">
            <a:off x="857250" y="5505450"/>
            <a:ext cx="6096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C42819"/>
                </a:solidFill>
                <a:latin typeface="微软雅黑"/>
                <a:ea typeface="微软雅黑"/>
              </a:rPr>
              <a:t>发明专利</a:t>
            </a:r>
            <a:endParaRPr/>
          </a:p>
        </p:txBody>
      </p:sp>
      <p:sp>
        <p:nvSpPr>
          <p:cNvPr id="192" name=""/>
          <p:cNvSpPr/>
          <p:nvPr/>
        </p:nvSpPr>
        <p:spPr>
          <a:xfrm rot="0" flipH="0" flipV="0">
            <a:off x="1790700" y="5410200"/>
            <a:ext cx="990600" cy="381000"/>
          </a:xfrm>
          <a:prstGeom prst="roundRect">
            <a:avLst>
              <a:gd name="adj" fmla="val 45000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193" name="" descr="{&quot;isTemplate&quot;:true,&quot;type&quot;:&quot;text&quot;}"/>
          <p:cNvSpPr txBox="1"/>
          <p:nvPr/>
        </p:nvSpPr>
        <p:spPr>
          <a:xfrm rot="0" flipH="0" flipV="0">
            <a:off x="1981200" y="5505450"/>
            <a:ext cx="6096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C42819"/>
                </a:solidFill>
                <a:latin typeface="微软雅黑"/>
                <a:ea typeface="微软雅黑"/>
              </a:rPr>
              <a:t>省级攻关</a:t>
            </a:r>
            <a:endParaRPr/>
          </a:p>
        </p:txBody>
      </p:sp>
      <p:sp>
        <p:nvSpPr>
          <p:cNvPr id="194" name=""/>
          <p:cNvSpPr/>
          <p:nvPr/>
        </p:nvSpPr>
        <p:spPr>
          <a:xfrm rot="0" flipH="0" flipV="0">
            <a:off x="2914650" y="5410200"/>
            <a:ext cx="990600" cy="381000"/>
          </a:xfrm>
          <a:prstGeom prst="roundRect">
            <a:avLst>
              <a:gd name="adj" fmla="val 45000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195" name="" descr="{&quot;isTemplate&quot;:true,&quot;type&quot;:&quot;text&quot;}"/>
          <p:cNvSpPr txBox="1"/>
          <p:nvPr/>
        </p:nvSpPr>
        <p:spPr>
          <a:xfrm rot="0" flipH="0" flipV="0">
            <a:off x="3105150" y="5505450"/>
            <a:ext cx="6096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C42819"/>
                </a:solidFill>
                <a:latin typeface="微软雅黑"/>
                <a:ea typeface="微软雅黑"/>
              </a:rPr>
              <a:t>成果转化</a:t>
            </a:r>
            <a:endParaRPr/>
          </a:p>
        </p:txBody>
      </p:sp>
      <p:sp>
        <p:nvSpPr>
          <p:cNvPr id="196" name="" descr="{&quot;isTemplate&quot;:true,&quot;type&quot;:&quot;text&quot;}"/>
          <p:cNvSpPr txBox="1"/>
          <p:nvPr/>
        </p:nvSpPr>
        <p:spPr>
          <a:xfrm rot="0" flipH="0" flipV="0">
            <a:off x="666750" y="1638300"/>
            <a:ext cx="5429250" cy="1714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0" b="1">
                <a:solidFill>
                  <a:srgbClr val="F26B40">
                    <a:alpha val="90000"/>
                  </a:srgbClr>
                </a:solidFill>
                <a:latin typeface="宋体"/>
                <a:ea typeface="宋体"/>
              </a:rPr>
              <a:t>02</a:t>
            </a:r>
            <a:endParaRPr/>
          </a:p>
        </p:txBody>
      </p:sp>
      <p:pic>
        <p:nvPicPr>
          <p:cNvPr id="197" name=""/>
          <p:cNvPicPr>
            <a:picLocks noChangeAspect="1"/>
          </p:cNvPicPr>
          <p:nvPr/>
        </p:nvPicPr>
        <p:blipFill>
          <a:blip r:embed="rId1"/>
          <a:srcRect l="20370" t="0" r="20370" b="0"/>
          <a:stretch>
            <a:fillRect/>
          </a:stretch>
        </p:blipFill>
        <p:spPr>
          <a:xfrm rot="0" flipH="0" flipV="0">
            <a:off x="6096000" y="0"/>
            <a:ext cx="6096000" cy="6858000"/>
          </a:xfrm>
          <a:prstGeom prst="rect">
            <a:avLst/>
          </a:prstGeom>
          <a:ln/>
        </p:spPr>
      </p:pic>
      <p:sp>
        <p:nvSpPr>
          <p:cNvPr id="198" name=""/>
          <p:cNvSpPr/>
          <p:nvPr/>
        </p:nvSpPr>
        <p:spPr>
          <a:xfrm rot="0" flipH="0" flipV="0">
            <a:off x="0" y="6772275"/>
            <a:ext cx="3228975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199" name=""/>
          <p:cNvSpPr/>
          <p:nvPr/>
        </p:nvSpPr>
        <p:spPr>
          <a:xfrm rot="0" flipH="0" flipV="0">
            <a:off x="3228975" y="6772275"/>
            <a:ext cx="1581150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200" name=""/>
          <p:cNvSpPr/>
          <p:nvPr/>
        </p:nvSpPr>
        <p:spPr>
          <a:xfrm rot="0" flipH="0" flipV="0">
            <a:off x="4810125" y="6772275"/>
            <a:ext cx="1285875" cy="85725"/>
          </a:xfrm>
          <a:prstGeom prst="rect">
            <a:avLst/>
          </a:prstGeom>
          <a:solidFill>
            <a:srgbClr val="F26B40"/>
          </a:solidFill>
          <a:ln/>
        </p:spPr>
        <p:txBody>
          <a:bodyPr/>
          <a:p/>
        </p:txBody>
      </p:sp>
    </p:spTree>
  </p:cSld>
</p:sld>
</file>

<file path=ppt/slides/slide6.xml><?xml version="1.0" encoding="utf-8"?>
<p:sld xmlns:p="http://schemas.openxmlformats.org/presentationml/2006/main" xmlns:a="http://schemas.openxmlformats.org/drawingml/2006/main">
  <p:cSld>
    <p:spTree>
      <p:nvGrpSpPr>
        <p:cNvPr id="201" name="" descr="&lt;Slide style={{ width: '1280px', height: '720px', background: '#FFFFFF', padding: '0px' }}&gt;&#10;&#10;  {/* A 区留白 */}&#10;  &lt;Box style={{ height: 40 }} /&gt;&#10;&#10;  {/* B 区标题块 */}&#10;  &lt;Box style={{ height: 60, paddingLeft: 70, paddingRight: 70, flexDirection: 'row', alignItems: 'center' }}&gt;&#10;    &lt;Box style={{ width: 8, height: 32, background: '#C42819', marginRight: 16 }} /&gt;&#10;    &lt;Text style={{ fontSize: 32, fontWeight: 'bold', color: '#171616', fontFamily: '宋体' }}&gt;重大项目（一）· 激光增材制造智能控制系统&lt;/Text&gt;&#10;  &lt;/Box&gt;&#10;&#10;  {/* C 区内容 */}&#10;  &lt;Box style={{ flex: 1, paddingLeft: 70, paddingRight: 70, paddingTop: 18, paddingBottom: 24, flexDirection: 'row', gap: 36 }}&gt;&#10;&#10;    {/* 左：项目名称 + 意义 */}&#10;    &lt;Box style={{ flex: 12, flexDirection: 'column', justifyContent: 'center' }}&gt;&#10;      &lt;Box style={{ flexDirection: 'row', alignItems: 'center', gap: 12 }}&gt;&#10;        &lt;Box style={{ background: '#C42819', borderRadius: 6, paddingTop: 5, paddingBottom: 5, paddingLeft: 12, paddingRight: 12 }}&gt;&#10;          &lt;Text style={{ fontSize: 14, color: '#FFFFFF', fontFamily: '微软雅黑' }}&gt;省工信厅重点领域关键软件技术攻关项目&lt;/Text&gt;&#10;        &lt;/Box&gt;&#10;      &lt;/Box&gt;&#10;&#10;      &lt;Text style={{ fontSize: 34, fontWeight: 'bold', color: '#C42819', fontFamily: '宋体', lineHeight: 1.35, marginTop: 16 }}&gt;&#10;        基于激光增材制造的{'\n'}多模态融合智能控制系统&#10;      &lt;/Text&gt;&#10;&#10;      &lt;Text style={{ fontSize: 17, color: '#6B7280', fontFamily: '微软雅黑', marginTop: 14 }}&gt;&#10;        金属 3D 打印核心控制系统 · 性能对标德国 ScanLab&#10;      &lt;/Text&gt;&#10;&#10;      &lt;Box style={{ width: 56, height: 3, background: '#E19825', marginTop: 18, marginBottom: 18 }} /&gt;&#10;&#10;      &lt;Box style={{ flexDirection: 'column', gap: 12 }}&gt;&#10;        {[&#10;          ['突破海外垄断', '实现高端激光与增材板卡 100% 核心技术国产化，达国际一流水平'],&#10;          ['填补高端空白', '一体化架构创新，面向航空航天、医疗健康、高端装备刚性需求'],&#10;          ['带动产业发展', '按 2030 年国内 3D 打印市场 630 亿元测算，对应市场空间超 15 亿元'],&#10;        ].map((it, i) =&gt; (&#10;          &lt;Box key={i} style={{ flexDirection: 'row', alignItems: 'flex-start' }}&gt;&#10;            &lt;Box style={{ width: 8, height: 8, borderRadius: 4, background: '#C42819', marginTop: 7, marginRight: 12 }} /&gt;&#10;            &lt;Box style={{ flex: 1 }}&gt;&#10;              &lt;Text style={{ fontSize: 18, fontWeight: 'bold', color: '#171616', fontFamily: '微软雅黑' }}&gt;{it[0]}&lt;/Text&gt;&#10;              &lt;Text style={{ fontSize: 15, color: '#6B7280', fontFamily: '微软雅黑', marginTop: 3, lineHeight: 1.5 }}&gt;{it[1]}&lt;/Text&gt;&#10;            &lt;/Box&gt;&#10;          &lt;/Box&gt;&#10;        ))}&#10;      &lt;/Box&gt;&#10;    &lt;/Box&gt;&#10;&#10;    {/* 右：关键指标 */}&#10;    &lt;Box style={{ flex: 8, background: 'linear-gradient(180deg, #C42819 0%, #A81810 100%)', borderRadius: 14, paddingTop: 22, paddingBottom: 22, paddingLeft: 24, paddingRight: 24, flexDirection: 'column', justifyContent: 'center' }}&gt;&#10;      &lt;Text style={{ fontSize: 18, fontWeight: 'bold', color: '#FFE79B', fontFamily: '宋体', marginBottom: 14 }}&gt;关键攻关指标&lt;/Text&gt;&#10;      &lt;Box style={{ flexDirection: 'column', gap: 10 }}&gt;&#10;        {[&#10;          ['+60%', '系统集成度提升'],&#10;          ['+60%', '多轴融合精度提升'],&#10;          ['+45%', '运行稳定性提升'],&#10;          ['+25%', '打印效率提升'],&#10;          ['&gt;95%', '成品一致性'],&#10;        ].map((it, i) =&gt; (&#10;          &lt;Box key={i} style={{ flexDirection: 'row', alignItems: 'center', borderBottom: '1px solid rgba(255,255,255,0.18)', paddingBottom: 8 }}&gt;&#10;            &lt;Text style={{ width: 90, fontSize: 22, fontWeight: 'bold', color: '#FFE79B', fontFamily: '微软雅黑' }}&gt;{it[0]}&lt;/Text&gt;&#10;            &lt;Text style={{ fontSize: 14, color: '#FFFFFF', fontFamily: '微软雅黑' }}&gt;{it[1]}&lt;/Text&gt;&#10;          &lt;/Box&gt;&#10;        ))}&#10;      &lt;/Box&gt;&#10;    &lt;/Box&gt;&#10;&#10;  &lt;/Box&gt;&#10;&#10;  {/* D 区页脚装饰条 */}&#10;  &lt;Box style={{ height: 16, flexDirection: 'row' }}&gt;&#10;    &lt;Box style={{ flex: 53, height: 9, background: '#C42819' }} /&gt;&#10;    &lt;Box style={{ flex: 26, height: 9, background: '#EE5530' }} /&gt;&#10;    &lt;Box style={{ flex: 21, height: 9, background: '#F26B40' }} /&gt;&#10;  &lt;/Box&gt;&#10;  &lt;Box style={{ position: 'absolute', bottom: 30, right: 70 }}&gt;&#10;    &lt;Text style={{ fontSize: 14, color: '#9CA3AF', fontFamily: '微软雅黑' }}&gt;06 / 12&lt;/Text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03" name=""/>
          <p:cNvSpPr/>
          <p:nvPr/>
        </p:nvSpPr>
        <p:spPr>
          <a:xfrm rot="0" flipH="0" flipV="0">
            <a:off x="666750" y="514350"/>
            <a:ext cx="76200" cy="30480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04" name="" descr="{&quot;isTemplate&quot;:true,&quot;type&quot;:&quot;text&quot;}"/>
          <p:cNvSpPr txBox="1"/>
          <p:nvPr/>
        </p:nvSpPr>
        <p:spPr>
          <a:xfrm rot="0" flipH="0" flipV="0">
            <a:off x="895350" y="485775"/>
            <a:ext cx="599122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71616"/>
                </a:solidFill>
                <a:latin typeface="宋体"/>
                <a:ea typeface="宋体"/>
              </a:rPr>
              <a:t>重大项目（一）·</a:t>
            </a:r>
            <a:r>
              <a:rPr lang="en-US" sz="2400" b="1">
                <a:solidFill>
                  <a:srgbClr val="171616"/>
                </a:solidFill>
                <a:latin typeface="宋体"/>
                <a:ea typeface="宋体"/>
              </a:rPr>
              <a:t> </a:t>
            </a:r>
            <a:r>
              <a:rPr lang="zh-CN" sz="2400" b="1">
                <a:solidFill>
                  <a:srgbClr val="171616"/>
                </a:solidFill>
                <a:latin typeface="宋体"/>
                <a:ea typeface="宋体"/>
              </a:rPr>
              <a:t>激光增材制造智能控制系统</a:t>
            </a:r>
            <a:endParaRPr/>
          </a:p>
        </p:txBody>
      </p:sp>
      <p:sp>
        <p:nvSpPr>
          <p:cNvPr id="205" name=""/>
          <p:cNvSpPr/>
          <p:nvPr/>
        </p:nvSpPr>
        <p:spPr>
          <a:xfrm rot="0" flipH="0" flipV="0">
            <a:off x="666750" y="1857375"/>
            <a:ext cx="2628900" cy="257175"/>
          </a:xfrm>
          <a:prstGeom prst="roundRect">
            <a:avLst>
              <a:gd name="adj" fmla="val 22222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06" name="" descr="{&quot;isTemplate&quot;:true,&quot;type&quot;:&quot;text&quot;}"/>
          <p:cNvSpPr txBox="1"/>
          <p:nvPr/>
        </p:nvSpPr>
        <p:spPr>
          <a:xfrm rot="0" flipH="0" flipV="0">
            <a:off x="781050" y="1905000"/>
            <a:ext cx="24003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FFFFFF"/>
                </a:solidFill>
                <a:latin typeface="微软雅黑"/>
                <a:ea typeface="微软雅黑"/>
              </a:rPr>
              <a:t>省工信厅重点领域关键软件技术攻关项目</a:t>
            </a:r>
            <a:endParaRPr/>
          </a:p>
        </p:txBody>
      </p:sp>
      <p:sp>
        <p:nvSpPr>
          <p:cNvPr id="207" name="" descr="{&quot;isTemplate&quot;:true,&quot;type&quot;:&quot;text&quot;}"/>
          <p:cNvSpPr txBox="1"/>
          <p:nvPr/>
        </p:nvSpPr>
        <p:spPr>
          <a:xfrm rot="0" flipH="0" flipV="0">
            <a:off x="666750" y="2266950"/>
            <a:ext cx="6305550" cy="1057275"/>
          </a:xfrm>
          <a:prstGeom prst="rect"/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zh-CN" sz="2550" b="1">
                <a:solidFill>
                  <a:srgbClr val="C42819"/>
                </a:solidFill>
                <a:latin typeface="宋体"/>
                <a:ea typeface="宋体"/>
              </a:rPr>
              <a:t>基于激光增材制造的</a:t>
            </a:r>
            <a:endParaRPr/>
          </a:p>
          <a:p>
            <a:pPr>
              <a:lnSpc>
                <a:spcPct val="135000"/>
              </a:lnSpc>
            </a:pPr>
            <a:r>
              <a:rPr lang="zh-CN" sz="2550" b="1">
                <a:solidFill>
                  <a:srgbClr val="C42819"/>
                </a:solidFill>
                <a:latin typeface="宋体"/>
                <a:ea typeface="宋体"/>
              </a:rPr>
              <a:t>多模态融合智能控制系统</a:t>
            </a:r>
            <a:endParaRPr/>
          </a:p>
        </p:txBody>
      </p:sp>
      <p:sp>
        <p:nvSpPr>
          <p:cNvPr id="208" name="" descr="{&quot;isTemplate&quot;:true,&quot;type&quot;:&quot;text&quot;}"/>
          <p:cNvSpPr txBox="1"/>
          <p:nvPr/>
        </p:nvSpPr>
        <p:spPr>
          <a:xfrm rot="0" flipH="0" flipV="0">
            <a:off x="666750" y="3457575"/>
            <a:ext cx="63055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6B7280"/>
                </a:solidFill>
                <a:latin typeface="微软雅黑"/>
                <a:ea typeface="微软雅黑"/>
              </a:rPr>
              <a:t>金属</a:t>
            </a:r>
            <a:r>
              <a:rPr lang="en-US" sz="1275">
                <a:solidFill>
                  <a:srgbClr val="6B7280"/>
                </a:solidFill>
                <a:latin typeface="微软雅黑"/>
                <a:ea typeface="微软雅黑"/>
              </a:rPr>
              <a:t> 3D </a:t>
            </a:r>
            <a:r>
              <a:rPr lang="zh-CN" sz="1275">
                <a:solidFill>
                  <a:srgbClr val="6B7280"/>
                </a:solidFill>
                <a:latin typeface="微软雅黑"/>
                <a:ea typeface="微软雅黑"/>
              </a:rPr>
              <a:t>打印核心控制系统</a:t>
            </a:r>
            <a:r>
              <a:rPr lang="en-US" sz="1275">
                <a:solidFill>
                  <a:srgbClr val="6B7280"/>
                </a:solidFill>
                <a:latin typeface="微软雅黑"/>
                <a:ea typeface="微软雅黑"/>
              </a:rPr>
              <a:t> · </a:t>
            </a:r>
            <a:r>
              <a:rPr lang="zh-CN" sz="1275">
                <a:solidFill>
                  <a:srgbClr val="6B7280"/>
                </a:solidFill>
                <a:latin typeface="微软雅黑"/>
                <a:ea typeface="微软雅黑"/>
              </a:rPr>
              <a:t>性能对标德国</a:t>
            </a:r>
            <a:r>
              <a:rPr lang="en-US" sz="1275">
                <a:solidFill>
                  <a:srgbClr val="6B7280"/>
                </a:solidFill>
                <a:latin typeface="微软雅黑"/>
                <a:ea typeface="微软雅黑"/>
              </a:rPr>
              <a:t> ScanLab</a:t>
            </a:r>
            <a:endParaRPr/>
          </a:p>
        </p:txBody>
      </p:sp>
      <p:sp>
        <p:nvSpPr>
          <p:cNvPr id="209" name=""/>
          <p:cNvSpPr/>
          <p:nvPr/>
        </p:nvSpPr>
        <p:spPr>
          <a:xfrm rot="0" flipH="0" flipV="0">
            <a:off x="666750" y="3829050"/>
            <a:ext cx="533400" cy="28575"/>
          </a:xfrm>
          <a:prstGeom prst="rect">
            <a:avLst/>
          </a:prstGeom>
          <a:solidFill>
            <a:srgbClr val="E19825"/>
          </a:solidFill>
          <a:ln/>
        </p:spPr>
        <p:txBody>
          <a:bodyPr/>
          <a:p/>
        </p:txBody>
      </p:sp>
      <p:sp>
        <p:nvSpPr>
          <p:cNvPr id="210" name=""/>
          <p:cNvSpPr/>
          <p:nvPr/>
        </p:nvSpPr>
        <p:spPr>
          <a:xfrm rot="0" flipH="0" flipV="0">
            <a:off x="666750" y="40957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11" name="" descr="{&quot;isTemplate&quot;:true,&quot;type&quot;:&quot;text&quot;}"/>
          <p:cNvSpPr txBox="1"/>
          <p:nvPr/>
        </p:nvSpPr>
        <p:spPr>
          <a:xfrm rot="0" flipH="0" flipV="0">
            <a:off x="857250" y="4029075"/>
            <a:ext cx="61150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71616"/>
                </a:solidFill>
                <a:latin typeface="微软雅黑"/>
                <a:ea typeface="微软雅黑"/>
              </a:rPr>
              <a:t>突破海外垄断</a:t>
            </a:r>
            <a:endParaRPr/>
          </a:p>
        </p:txBody>
      </p:sp>
      <p:sp>
        <p:nvSpPr>
          <p:cNvPr id="212" name="" descr="{&quot;isTemplate&quot;:true,&quot;type&quot;:&quot;text&quot;}"/>
          <p:cNvSpPr txBox="1"/>
          <p:nvPr/>
        </p:nvSpPr>
        <p:spPr>
          <a:xfrm rot="0" flipH="0" flipV="0">
            <a:off x="857250" y="4267200"/>
            <a:ext cx="6115050" cy="2571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实现高端激光与增材板卡</a:t>
            </a:r>
            <a:r>
              <a:rPr lang="en-US" sz="1125">
                <a:solidFill>
                  <a:srgbClr val="6B7280"/>
                </a:solidFill>
                <a:latin typeface="微软雅黑"/>
                <a:ea typeface="微软雅黑"/>
              </a:rPr>
              <a:t> 100% </a:t>
            </a: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核心技术国产化，达国际一流水平</a:t>
            </a:r>
            <a:endParaRPr/>
          </a:p>
        </p:txBody>
      </p:sp>
      <p:sp>
        <p:nvSpPr>
          <p:cNvPr id="213" name=""/>
          <p:cNvSpPr/>
          <p:nvPr/>
        </p:nvSpPr>
        <p:spPr>
          <a:xfrm rot="0" flipH="0" flipV="0">
            <a:off x="666750" y="47053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14" name="" descr="{&quot;isTemplate&quot;:true,&quot;type&quot;:&quot;text&quot;}"/>
          <p:cNvSpPr txBox="1"/>
          <p:nvPr/>
        </p:nvSpPr>
        <p:spPr>
          <a:xfrm rot="0" flipH="0" flipV="0">
            <a:off x="857250" y="4638675"/>
            <a:ext cx="61150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71616"/>
                </a:solidFill>
                <a:latin typeface="微软雅黑"/>
                <a:ea typeface="微软雅黑"/>
              </a:rPr>
              <a:t>填补高端空白</a:t>
            </a:r>
            <a:endParaRPr/>
          </a:p>
        </p:txBody>
      </p:sp>
      <p:sp>
        <p:nvSpPr>
          <p:cNvPr id="215" name="" descr="{&quot;isTemplate&quot;:true,&quot;type&quot;:&quot;text&quot;}"/>
          <p:cNvSpPr txBox="1"/>
          <p:nvPr/>
        </p:nvSpPr>
        <p:spPr>
          <a:xfrm rot="0" flipH="0" flipV="0">
            <a:off x="857250" y="4876800"/>
            <a:ext cx="6115050" cy="2571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一体化架构创新，面向航空航天、医疗健康、高端装备刚性需求</a:t>
            </a:r>
            <a:endParaRPr/>
          </a:p>
        </p:txBody>
      </p:sp>
      <p:sp>
        <p:nvSpPr>
          <p:cNvPr id="216" name=""/>
          <p:cNvSpPr/>
          <p:nvPr/>
        </p:nvSpPr>
        <p:spPr>
          <a:xfrm rot="0" flipH="0" flipV="0">
            <a:off x="666750" y="53149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17" name="" descr="{&quot;isTemplate&quot;:true,&quot;type&quot;:&quot;text&quot;}"/>
          <p:cNvSpPr txBox="1"/>
          <p:nvPr/>
        </p:nvSpPr>
        <p:spPr>
          <a:xfrm rot="0" flipH="0" flipV="0">
            <a:off x="857250" y="5248275"/>
            <a:ext cx="61150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171616"/>
                </a:solidFill>
                <a:latin typeface="微软雅黑"/>
                <a:ea typeface="微软雅黑"/>
              </a:rPr>
              <a:t>带动产业发展</a:t>
            </a:r>
            <a:endParaRPr/>
          </a:p>
        </p:txBody>
      </p:sp>
      <p:sp>
        <p:nvSpPr>
          <p:cNvPr id="218" name="" descr="{&quot;isTemplate&quot;:true,&quot;type&quot;:&quot;text&quot;}"/>
          <p:cNvSpPr txBox="1"/>
          <p:nvPr/>
        </p:nvSpPr>
        <p:spPr>
          <a:xfrm rot="0" flipH="0" flipV="0">
            <a:off x="857250" y="5486400"/>
            <a:ext cx="6115050" cy="2571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按</a:t>
            </a:r>
            <a:r>
              <a:rPr lang="en-US" sz="1125">
                <a:solidFill>
                  <a:srgbClr val="6B7280"/>
                </a:solidFill>
                <a:latin typeface="微软雅黑"/>
                <a:ea typeface="微软雅黑"/>
              </a:rPr>
              <a:t> 2030 </a:t>
            </a: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年国内</a:t>
            </a:r>
            <a:r>
              <a:rPr lang="en-US" sz="1125">
                <a:solidFill>
                  <a:srgbClr val="6B7280"/>
                </a:solidFill>
                <a:latin typeface="微软雅黑"/>
                <a:ea typeface="微软雅黑"/>
              </a:rPr>
              <a:t> 3D </a:t>
            </a: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打印市场</a:t>
            </a:r>
            <a:r>
              <a:rPr lang="en-US" sz="1125">
                <a:solidFill>
                  <a:srgbClr val="6B7280"/>
                </a:solidFill>
                <a:latin typeface="微软雅黑"/>
                <a:ea typeface="微软雅黑"/>
              </a:rPr>
              <a:t> 630 </a:t>
            </a: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亿元测算，对应市场空间超</a:t>
            </a:r>
            <a:r>
              <a:rPr lang="en-US" sz="1125">
                <a:solidFill>
                  <a:srgbClr val="6B7280"/>
                </a:solidFill>
                <a:latin typeface="微软雅黑"/>
                <a:ea typeface="微软雅黑"/>
              </a:rPr>
              <a:t> 15 </a:t>
            </a:r>
            <a:r>
              <a:rPr lang="zh-CN" sz="1125">
                <a:solidFill>
                  <a:srgbClr val="6B7280"/>
                </a:solidFill>
                <a:latin typeface="微软雅黑"/>
                <a:ea typeface="微软雅黑"/>
              </a:rPr>
              <a:t>亿元</a:t>
            </a:r>
            <a:endParaRPr/>
          </a:p>
        </p:txBody>
      </p:sp>
      <p:sp>
        <p:nvSpPr>
          <p:cNvPr id="219" name=""/>
          <p:cNvSpPr/>
          <p:nvPr/>
        </p:nvSpPr>
        <p:spPr>
          <a:xfrm rot="0" flipH="0" flipV="0">
            <a:off x="7315200" y="1123950"/>
            <a:ext cx="4210050" cy="5353050"/>
          </a:xfrm>
          <a:prstGeom prst="roundRect">
            <a:avLst>
              <a:gd name="adj" fmla="val 3167"/>
            </a:avLst>
          </a:prstGeom>
          <a:gradFill>
            <a:gsLst>
              <a:gs pos="0">
                <a:srgbClr val="C42819"/>
              </a:gs>
              <a:gs pos="100000">
                <a:srgbClr val="A81810"/>
              </a:gs>
            </a:gsLst>
            <a:lin ang="5400000" scaled="1"/>
          </a:gradFill>
          <a:ln/>
        </p:spPr>
        <p:txBody>
          <a:bodyPr/>
          <a:p/>
        </p:txBody>
      </p:sp>
      <p:sp>
        <p:nvSpPr>
          <p:cNvPr id="220" name="" descr="{&quot;isTemplate&quot;:true,&quot;type&quot;:&quot;text&quot;}"/>
          <p:cNvSpPr txBox="1"/>
          <p:nvPr/>
        </p:nvSpPr>
        <p:spPr>
          <a:xfrm rot="0" flipH="0" flipV="0">
            <a:off x="7543800" y="2581275"/>
            <a:ext cx="37528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FFE79B"/>
                </a:solidFill>
                <a:latin typeface="宋体"/>
                <a:ea typeface="宋体"/>
              </a:rPr>
              <a:t>关键攻关指标</a:t>
            </a:r>
            <a:endParaRPr/>
          </a:p>
        </p:txBody>
      </p:sp>
      <p:sp>
        <p:nvSpPr>
          <p:cNvPr id="221" name=""/>
          <p:cNvSpPr/>
          <p:nvPr/>
        </p:nvSpPr>
        <p:spPr>
          <a:xfrm rot="0" flipH="0" flipV="0">
            <a:off x="7543800" y="2924175"/>
            <a:ext cx="3752850" cy="352425"/>
          </a:xfrm>
          <a:custGeom>
            <a:pathLst>
              <a:path w="394" h="37">
                <a:moveTo>
                  <a:pt x="0" y="36"/>
                </a:moveTo>
                <a:lnTo>
                  <a:pt x="394" y="36"/>
                </a:lnTo>
                <a:lnTo>
                  <a:pt x="394" y="37"/>
                </a:lnTo>
                <a:lnTo>
                  <a:pt x="0" y="37"/>
                </a:lnTo>
                <a:close/>
              </a:path>
            </a:pathLst>
          </a:custGeom>
          <a:solidFill>
            <a:srgbClr val="FFFFFF">
              <a:alpha val="18000"/>
            </a:srgbClr>
          </a:solidFill>
          <a:ln/>
        </p:spPr>
        <p:txBody>
          <a:bodyPr/>
          <a:p/>
        </p:txBody>
      </p:sp>
      <p:sp>
        <p:nvSpPr>
          <p:cNvPr id="222" name="" descr="{&quot;isTemplate&quot;:true,&quot;type&quot;:&quot;text&quot;}"/>
          <p:cNvSpPr txBox="1"/>
          <p:nvPr/>
        </p:nvSpPr>
        <p:spPr>
          <a:xfrm rot="0" flipH="0" flipV="0">
            <a:off x="7543800" y="2924175"/>
            <a:ext cx="8572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E79B"/>
                </a:solidFill>
                <a:latin typeface="微软雅黑"/>
                <a:ea typeface="微软雅黑"/>
              </a:rPr>
              <a:t>+60%</a:t>
            </a:r>
            <a:endParaRPr/>
          </a:p>
        </p:txBody>
      </p:sp>
      <p:sp>
        <p:nvSpPr>
          <p:cNvPr id="223" name="" descr="{&quot;isTemplate&quot;:true,&quot;type&quot;:&quot;text&quot;}"/>
          <p:cNvSpPr txBox="1"/>
          <p:nvPr/>
        </p:nvSpPr>
        <p:spPr>
          <a:xfrm rot="0" flipH="0" flipV="0">
            <a:off x="8401050" y="2971800"/>
            <a:ext cx="9334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FFFFFF"/>
                </a:solidFill>
                <a:latin typeface="微软雅黑"/>
                <a:ea typeface="微软雅黑"/>
              </a:rPr>
              <a:t>系统集成度提升</a:t>
            </a:r>
            <a:endParaRPr/>
          </a:p>
        </p:txBody>
      </p:sp>
      <p:sp>
        <p:nvSpPr>
          <p:cNvPr id="224" name=""/>
          <p:cNvSpPr/>
          <p:nvPr/>
        </p:nvSpPr>
        <p:spPr>
          <a:xfrm rot="0" flipH="0" flipV="0">
            <a:off x="7543800" y="3362325"/>
            <a:ext cx="3752850" cy="352425"/>
          </a:xfrm>
          <a:custGeom>
            <a:pathLst>
              <a:path w="394" h="37">
                <a:moveTo>
                  <a:pt x="0" y="36"/>
                </a:moveTo>
                <a:lnTo>
                  <a:pt x="394" y="36"/>
                </a:lnTo>
                <a:lnTo>
                  <a:pt x="394" y="37"/>
                </a:lnTo>
                <a:lnTo>
                  <a:pt x="0" y="37"/>
                </a:lnTo>
                <a:close/>
              </a:path>
            </a:pathLst>
          </a:custGeom>
          <a:solidFill>
            <a:srgbClr val="FFFFFF">
              <a:alpha val="18000"/>
            </a:srgbClr>
          </a:solidFill>
          <a:ln/>
        </p:spPr>
        <p:txBody>
          <a:bodyPr/>
          <a:p/>
        </p:txBody>
      </p:sp>
      <p:sp>
        <p:nvSpPr>
          <p:cNvPr id="225" name="" descr="{&quot;isTemplate&quot;:true,&quot;type&quot;:&quot;text&quot;}"/>
          <p:cNvSpPr txBox="1"/>
          <p:nvPr/>
        </p:nvSpPr>
        <p:spPr>
          <a:xfrm rot="0" flipH="0" flipV="0">
            <a:off x="7543800" y="3362325"/>
            <a:ext cx="8572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E79B"/>
                </a:solidFill>
                <a:latin typeface="微软雅黑"/>
                <a:ea typeface="微软雅黑"/>
              </a:rPr>
              <a:t>+60%</a:t>
            </a:r>
            <a:endParaRPr/>
          </a:p>
        </p:txBody>
      </p:sp>
      <p:sp>
        <p:nvSpPr>
          <p:cNvPr id="226" name="" descr="{&quot;isTemplate&quot;:true,&quot;type&quot;:&quot;text&quot;}"/>
          <p:cNvSpPr txBox="1"/>
          <p:nvPr/>
        </p:nvSpPr>
        <p:spPr>
          <a:xfrm rot="0" flipH="0" flipV="0">
            <a:off x="8401050" y="3409950"/>
            <a:ext cx="10668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FFFFFF"/>
                </a:solidFill>
                <a:latin typeface="微软雅黑"/>
                <a:ea typeface="微软雅黑"/>
              </a:rPr>
              <a:t>多轴融合精度提升</a:t>
            </a:r>
            <a:endParaRPr/>
          </a:p>
        </p:txBody>
      </p:sp>
      <p:sp>
        <p:nvSpPr>
          <p:cNvPr id="227" name=""/>
          <p:cNvSpPr/>
          <p:nvPr/>
        </p:nvSpPr>
        <p:spPr>
          <a:xfrm rot="0" flipH="0" flipV="0">
            <a:off x="7543800" y="3800475"/>
            <a:ext cx="3752850" cy="352425"/>
          </a:xfrm>
          <a:custGeom>
            <a:pathLst>
              <a:path w="394" h="37">
                <a:moveTo>
                  <a:pt x="0" y="36"/>
                </a:moveTo>
                <a:lnTo>
                  <a:pt x="394" y="36"/>
                </a:lnTo>
                <a:lnTo>
                  <a:pt x="394" y="37"/>
                </a:lnTo>
                <a:lnTo>
                  <a:pt x="0" y="37"/>
                </a:lnTo>
                <a:close/>
              </a:path>
            </a:pathLst>
          </a:custGeom>
          <a:solidFill>
            <a:srgbClr val="FFFFFF">
              <a:alpha val="18000"/>
            </a:srgbClr>
          </a:solidFill>
          <a:ln/>
        </p:spPr>
        <p:txBody>
          <a:bodyPr/>
          <a:p/>
        </p:txBody>
      </p:sp>
      <p:sp>
        <p:nvSpPr>
          <p:cNvPr id="228" name="" descr="{&quot;isTemplate&quot;:true,&quot;type&quot;:&quot;text&quot;}"/>
          <p:cNvSpPr txBox="1"/>
          <p:nvPr/>
        </p:nvSpPr>
        <p:spPr>
          <a:xfrm rot="0" flipH="0" flipV="0">
            <a:off x="7543800" y="3800475"/>
            <a:ext cx="8572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E79B"/>
                </a:solidFill>
                <a:latin typeface="微软雅黑"/>
                <a:ea typeface="微软雅黑"/>
              </a:rPr>
              <a:t>+45%</a:t>
            </a:r>
            <a:endParaRPr/>
          </a:p>
        </p:txBody>
      </p:sp>
      <p:sp>
        <p:nvSpPr>
          <p:cNvPr id="229" name="" descr="{&quot;isTemplate&quot;:true,&quot;type&quot;:&quot;text&quot;}"/>
          <p:cNvSpPr txBox="1"/>
          <p:nvPr/>
        </p:nvSpPr>
        <p:spPr>
          <a:xfrm rot="0" flipH="0" flipV="0">
            <a:off x="8401050" y="3848100"/>
            <a:ext cx="9334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FFFFFF"/>
                </a:solidFill>
                <a:latin typeface="微软雅黑"/>
                <a:ea typeface="微软雅黑"/>
              </a:rPr>
              <a:t>运行稳定性提升</a:t>
            </a:r>
            <a:endParaRPr/>
          </a:p>
        </p:txBody>
      </p:sp>
      <p:sp>
        <p:nvSpPr>
          <p:cNvPr id="230" name=""/>
          <p:cNvSpPr/>
          <p:nvPr/>
        </p:nvSpPr>
        <p:spPr>
          <a:xfrm rot="0" flipH="0" flipV="0">
            <a:off x="7543800" y="4238625"/>
            <a:ext cx="3752850" cy="352425"/>
          </a:xfrm>
          <a:custGeom>
            <a:pathLst>
              <a:path w="394" h="37">
                <a:moveTo>
                  <a:pt x="0" y="36"/>
                </a:moveTo>
                <a:lnTo>
                  <a:pt x="394" y="36"/>
                </a:lnTo>
                <a:lnTo>
                  <a:pt x="394" y="37"/>
                </a:lnTo>
                <a:lnTo>
                  <a:pt x="0" y="37"/>
                </a:lnTo>
                <a:close/>
              </a:path>
            </a:pathLst>
          </a:custGeom>
          <a:solidFill>
            <a:srgbClr val="FFFFFF">
              <a:alpha val="18000"/>
            </a:srgbClr>
          </a:solidFill>
          <a:ln/>
        </p:spPr>
        <p:txBody>
          <a:bodyPr/>
          <a:p/>
        </p:txBody>
      </p:sp>
      <p:sp>
        <p:nvSpPr>
          <p:cNvPr id="231" name="" descr="{&quot;isTemplate&quot;:true,&quot;type&quot;:&quot;text&quot;}"/>
          <p:cNvSpPr txBox="1"/>
          <p:nvPr/>
        </p:nvSpPr>
        <p:spPr>
          <a:xfrm rot="0" flipH="0" flipV="0">
            <a:off x="7543800" y="4238625"/>
            <a:ext cx="8572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E79B"/>
                </a:solidFill>
                <a:latin typeface="微软雅黑"/>
                <a:ea typeface="微软雅黑"/>
              </a:rPr>
              <a:t>+25%</a:t>
            </a:r>
            <a:endParaRPr/>
          </a:p>
        </p:txBody>
      </p:sp>
      <p:sp>
        <p:nvSpPr>
          <p:cNvPr id="232" name="" descr="{&quot;isTemplate&quot;:true,&quot;type&quot;:&quot;text&quot;}"/>
          <p:cNvSpPr txBox="1"/>
          <p:nvPr/>
        </p:nvSpPr>
        <p:spPr>
          <a:xfrm rot="0" flipH="0" flipV="0">
            <a:off x="8401050" y="4286250"/>
            <a:ext cx="8001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FFFFFF"/>
                </a:solidFill>
                <a:latin typeface="微软雅黑"/>
                <a:ea typeface="微软雅黑"/>
              </a:rPr>
              <a:t>打印效率提升</a:t>
            </a:r>
            <a:endParaRPr/>
          </a:p>
        </p:txBody>
      </p:sp>
      <p:sp>
        <p:nvSpPr>
          <p:cNvPr id="233" name=""/>
          <p:cNvSpPr/>
          <p:nvPr/>
        </p:nvSpPr>
        <p:spPr>
          <a:xfrm rot="0" flipH="0" flipV="0">
            <a:off x="7543800" y="4676775"/>
            <a:ext cx="3752850" cy="352425"/>
          </a:xfrm>
          <a:custGeom>
            <a:pathLst>
              <a:path w="394" h="37">
                <a:moveTo>
                  <a:pt x="0" y="36"/>
                </a:moveTo>
                <a:lnTo>
                  <a:pt x="394" y="36"/>
                </a:lnTo>
                <a:lnTo>
                  <a:pt x="394" y="37"/>
                </a:lnTo>
                <a:lnTo>
                  <a:pt x="0" y="37"/>
                </a:lnTo>
                <a:close/>
              </a:path>
            </a:pathLst>
          </a:custGeom>
          <a:solidFill>
            <a:srgbClr val="FFFFFF">
              <a:alpha val="18000"/>
            </a:srgbClr>
          </a:solidFill>
          <a:ln/>
        </p:spPr>
        <p:txBody>
          <a:bodyPr/>
          <a:p/>
        </p:txBody>
      </p:sp>
      <p:sp>
        <p:nvSpPr>
          <p:cNvPr id="234" name="" descr="{&quot;isTemplate&quot;:true,&quot;type&quot;:&quot;text&quot;}"/>
          <p:cNvSpPr txBox="1"/>
          <p:nvPr/>
        </p:nvSpPr>
        <p:spPr>
          <a:xfrm rot="0" flipH="0" flipV="0">
            <a:off x="7543800" y="4676775"/>
            <a:ext cx="8572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E79B"/>
                </a:solidFill>
                <a:latin typeface="微软雅黑"/>
                <a:ea typeface="微软雅黑"/>
              </a:rPr>
              <a:t>&gt;95%</a:t>
            </a:r>
            <a:endParaRPr/>
          </a:p>
        </p:txBody>
      </p:sp>
      <p:sp>
        <p:nvSpPr>
          <p:cNvPr id="235" name="" descr="{&quot;isTemplate&quot;:true,&quot;type&quot;:&quot;text&quot;}"/>
          <p:cNvSpPr txBox="1"/>
          <p:nvPr/>
        </p:nvSpPr>
        <p:spPr>
          <a:xfrm rot="0" flipH="0" flipV="0">
            <a:off x="8401050" y="4724400"/>
            <a:ext cx="6667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FFFFFF"/>
                </a:solidFill>
                <a:latin typeface="微软雅黑"/>
                <a:ea typeface="微软雅黑"/>
              </a:rPr>
              <a:t>成品一致性</a:t>
            </a:r>
            <a:endParaRPr/>
          </a:p>
        </p:txBody>
      </p:sp>
      <p:sp>
        <p:nvSpPr>
          <p:cNvPr id="236" name=""/>
          <p:cNvSpPr/>
          <p:nvPr/>
        </p:nvSpPr>
        <p:spPr>
          <a:xfrm rot="0" flipH="0" flipV="0">
            <a:off x="0" y="670560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37" name=""/>
          <p:cNvSpPr/>
          <p:nvPr/>
        </p:nvSpPr>
        <p:spPr>
          <a:xfrm rot="0" flipH="0" flipV="0">
            <a:off x="6457950" y="670560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238" name=""/>
          <p:cNvSpPr/>
          <p:nvPr/>
        </p:nvSpPr>
        <p:spPr>
          <a:xfrm rot="0" flipH="0" flipV="0">
            <a:off x="9629775" y="6705600"/>
            <a:ext cx="2562225" cy="85725"/>
          </a:xfrm>
          <a:prstGeom prst="rect">
            <a:avLst/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239" name="" descr="{&quot;isTemplate&quot;:true,&quot;type&quot;:&quot;text&quot;}"/>
          <p:cNvSpPr txBox="1"/>
          <p:nvPr/>
        </p:nvSpPr>
        <p:spPr>
          <a:xfrm rot="0" flipH="0" flipV="0">
            <a:off x="11096625" y="6410325"/>
            <a:ext cx="4286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微软雅黑"/>
                <a:ea typeface="微软雅黑"/>
              </a:rPr>
              <a:t>06 / 12</a:t>
            </a:r>
            <a:endParaRPr/>
          </a:p>
        </p:txBody>
      </p:sp>
    </p:spTree>
  </p:cSld>
</p:sld>
</file>

<file path=ppt/slides/slide7.xml><?xml version="1.0" encoding="utf-8"?>
<p:sld xmlns:p="http://schemas.openxmlformats.org/presentationml/2006/main" xmlns:a="http://schemas.openxmlformats.org/drawingml/2006/main">
  <p:cSld>
    <p:spTree>
      <p:nvGrpSpPr>
        <p:cNvPr id="240" name="" descr="&lt;Slide style={{ width: '1280px', height: '720px', background: '#FFFFFF', padding: '0px' }}&gt;&#10;&#10;  {/* A 区留白 */}&#10;  &lt;Box style={{ height: 40 }} /&gt;&#10;&#10;  {/* B 区标题块 */}&#10;  &lt;Box style={{ height: 60, paddingLeft: 70, paddingRight: 70, flexDirection: 'row', alignItems: 'center' }}&gt;&#10;    &lt;Box style={{ width: 8, height: 32, background: '#C42819', marginRight: 16 }} /&gt;&#10;    &lt;Text style={{ fontSize: 32, fontWeight: 'bold', color: '#171616', fontFamily: '宋体' }}&gt;重大项目（二）· 多振镜激光蚀刻除阻焊控制技术&lt;/Text&gt;&#10;  &lt;/Box&gt;&#10;&#10;  {/* C 区内容 */}&#10;  &lt;Box style={{ flex: 1, paddingLeft: 70, paddingRight: 70, paddingTop: 18, paddingBottom: 24, flexDirection: 'column' }}&gt;&#10;&#10;    {/* 项目名称区 */}&#10;    &lt;Box style={{ background: '#FBF7F2', border: '1px solid #E5E7EB', borderLeft: '6px solid #C42819', borderRadius: 10, paddingTop: 20, paddingBottom: 20, paddingLeft: 26, paddingRight: 26 }}&gt;&#10;      &lt;Box style={{ flexDirection: 'row', alignItems: 'center', gap: 12 }}&gt;&#10;        &lt;Box style={{ background: '#C42819', borderRadius: 6, paddingTop: 5, paddingBottom: 5, paddingLeft: 12, paddingRight: 12 }}&gt;&#10;          &lt;Text style={{ fontSize: 14, color: '#FFFFFF', fontFamily: '微软雅黑' }}&gt;湖南省科技创新重点研发项目&lt;/Text&gt;&#10;        &lt;/Box&gt;&#10;        &lt;Text style={{ fontSize: 15, color: '#9CA3AF', fontFamily: '微软雅黑' }}&gt;高端 PCB 激光去油墨装备&lt;/Text&gt;&#10;      &lt;/Box&gt;&#10;      &lt;Text style={{ fontSize: 32, fontWeight: 'bold', color: '#C42819', fontFamily: '宋体', lineHeight: 1.3, marginTop: 12 }}&gt;&#10;        多振镜激光蚀刻除电路板油墨阻焊控制技术研究&#10;      &lt;/Text&gt;&#10;    &lt;/Box&gt;&#10;&#10;    {/* 三列意义卡 */}&#10;    &lt;Box style={{ flex: 1, flexDirection: 'row', gap: 20, marginTop: 20 }}&gt;&#10;      &lt;Box style={{ flex: 1, border: '1px solid #E5E7EB', borderRadius: 12, background: '#FFFFFF', flexDirection: 'column', overflow: 'hidden' }}&gt;&#10;        &lt;Box style={{ height: 48, background: '#C42819', justifyContent: 'center', paddingLeft: 20 }}&gt;&#10;          &lt;Text style={{ fontSize: 19, fontWeight: 'bold', color: '#FFFFFF', fontFamily: '宋体' }}&gt;技术意义&lt;/Text&gt;&#10;        &lt;/Box&gt;&#10;        &lt;Box style={{ flex: 1, paddingTop: 16, paddingBottom: 16, paddingLeft: 20, paddingRight: 20 }}&gt;&#10;          &lt;Text style={{ fontSize: 15, color: '#333333', fontFamily: '微软雅黑', lineHeight: 1.65 }}&gt;&#10;            攻克国产高端 PCB 激光去油墨装备在核心算法、系统集成等方面的技术短板，填补国内大幅面、高精度加工场景的技术空白。&#10;          &lt;/Text&gt;&#10;        &lt;/Box&gt;&#10;      &lt;/Box&gt;&#10;&#10;      &lt;Box style={{ flex: 1, border: '1px solid #E5E7EB', borderRadius: 12, background: '#FFFFFF', flexDirection: 'column', overflow: 'hidden' }}&gt;&#10;        &lt;Box style={{ height: 48, background: '#EE5530', justifyContent: 'center', paddingLeft: 20 }}&gt;&#10;          &lt;Text style={{ fontSize: 19, fontWeight: 'bold', color: '#FFFFFF', fontFamily: '宋体' }}&gt;产业意义&lt;/Text&gt;&#10;        &lt;/Box&gt;&#10;        &lt;Box style={{ flex: 1, paddingTop: 16, paddingBottom: 16, paddingLeft: 20, paddingRight: 20 }}&gt;&#10;          &lt;Text style={{ fontSize: 15, color: '#333333', fontFamily: '微软雅黑', lineHeight: 1.65 }}&gt;&#10;            打破国外企业在高端 PCB 激光蚀刻设备领域的长期垄断，显著提升 PCB 制造装备加工效率与精度，推动产业智能化、绿色化升级。&#10;          &lt;/Text&gt;&#10;        &lt;/Box&gt;&#10;      &lt;/Box&gt;&#10;&#10;      &lt;Box style={{ flex: 1, border: '1px solid #E5E7EB', borderRadius: 12, background: '#FFFFFF', flexDirection: 'column', overflow: 'hidden' }}&gt;&#10;        &lt;Box style={{ height: 48, background: '#F26B40', justifyContent: 'center', paddingLeft: 20 }}&gt;&#10;          &lt;Text style={{ fontSize: 19, fontWeight: 'bold', color: '#FFFFFF', fontFamily: '宋体' }}&gt;战略意义&lt;/Text&gt;&#10;        &lt;/Box&gt;&#10;        &lt;Box style={{ flex: 1, paddingTop: 16, paddingBottom: 16, paddingLeft: 20, paddingRight: 20 }}&gt;&#10;          &lt;Text style={{ fontSize: 15, color: '#333333', fontFamily: '微软雅黑', lineHeight: 1.65 }}&gt;&#10;            保障我国电子信息产业链供应链安全、提升国际竞争力提供核心技术支撑，对推动行业高质量发展具有重大战略意义。&#10;          &lt;/Text&gt;&#10;        &lt;/Box&gt;&#10;      &lt;/Box&gt;&#10;    &lt;/Box&gt;&#10;&#10;  &lt;/Box&gt;&#10;&#10;  {/* D 区页脚装饰条 */}&#10;  &lt;Box style={{ height: 16, flexDirection: 'row' }}&gt;&#10;    &lt;Box style={{ flex: 53, height: 9, background: '#C42819' }} /&gt;&#10;    &lt;Box style={{ flex: 26, height: 9, background: '#EE5530' }} /&gt;&#10;    &lt;Box style={{ flex: 21, height: 9, background: '#F26B40' }} /&gt;&#10;  &lt;/Box&gt;&#10;  &lt;Box style={{ position: 'absolute', bottom: 30, right: 70 }}&gt;&#10;    &lt;Text style={{ fontSize: 14, color: '#9CA3AF', fontFamily: '微软雅黑' }}&gt;07 / 12&lt;/Text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42" name=""/>
          <p:cNvSpPr/>
          <p:nvPr/>
        </p:nvSpPr>
        <p:spPr>
          <a:xfrm rot="0" flipH="0" flipV="0">
            <a:off x="666750" y="514350"/>
            <a:ext cx="76200" cy="30480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43" name="" descr="{&quot;isTemplate&quot;:true,&quot;type&quot;:&quot;text&quot;}"/>
          <p:cNvSpPr txBox="1"/>
          <p:nvPr/>
        </p:nvSpPr>
        <p:spPr>
          <a:xfrm rot="0" flipH="0" flipV="0">
            <a:off x="895350" y="485775"/>
            <a:ext cx="660082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71616"/>
                </a:solidFill>
                <a:latin typeface="宋体"/>
                <a:ea typeface="宋体"/>
              </a:rPr>
              <a:t>重大项目（二）·</a:t>
            </a:r>
            <a:r>
              <a:rPr lang="en-US" sz="2400" b="1">
                <a:solidFill>
                  <a:srgbClr val="171616"/>
                </a:solidFill>
                <a:latin typeface="宋体"/>
                <a:ea typeface="宋体"/>
              </a:rPr>
              <a:t> </a:t>
            </a:r>
            <a:r>
              <a:rPr lang="zh-CN" sz="2400" b="1">
                <a:solidFill>
                  <a:srgbClr val="171616"/>
                </a:solidFill>
                <a:latin typeface="宋体"/>
                <a:ea typeface="宋体"/>
              </a:rPr>
              <a:t>多振镜激光蚀刻除阻焊控制技术</a:t>
            </a:r>
            <a:endParaRPr/>
          </a:p>
        </p:txBody>
      </p:sp>
      <p:sp>
        <p:nvSpPr>
          <p:cNvPr id="244" name=""/>
          <p:cNvSpPr/>
          <p:nvPr/>
        </p:nvSpPr>
        <p:spPr>
          <a:xfrm rot="0" flipH="0" flipV="0">
            <a:off x="723900" y="1123950"/>
            <a:ext cx="10858500" cy="1228725"/>
          </a:xfrm>
          <a:prstGeom prst="roundRect">
            <a:avLst>
              <a:gd name="adj" fmla="val 7752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245" name=""/>
          <p:cNvSpPr/>
          <p:nvPr/>
        </p:nvSpPr>
        <p:spPr>
          <a:xfrm rot="0" flipH="0" flipV="0">
            <a:off x="723900" y="1123950"/>
            <a:ext cx="10858500" cy="1228725"/>
          </a:xfrm>
          <a:custGeom>
            <a:pathLst>
              <a:path w="1140" h="129">
                <a:moveTo>
                  <a:pt x="10" y="0"/>
                </a:moveTo>
                <a:cubicBezTo>
                  <a:pt x="8" y="0"/>
                  <a:pt x="6" y="2"/>
                  <a:pt x="6" y="4"/>
                </a:cubicBezTo>
                <a:lnTo>
                  <a:pt x="6" y="125"/>
                </a:lnTo>
                <a:cubicBezTo>
                  <a:pt x="6" y="127"/>
                  <a:pt x="8" y="129"/>
                  <a:pt x="10" y="129"/>
                </a:cubicBezTo>
                <a:cubicBezTo>
                  <a:pt x="4" y="129"/>
                  <a:pt x="0" y="124"/>
                  <a:pt x="0" y="119"/>
                </a:cubicBezTo>
                <a:lnTo>
                  <a:pt x="0" y="10"/>
                </a:lnTo>
                <a:cubicBezTo>
                  <a:pt x="0" y="5"/>
                  <a:pt x="4" y="0"/>
                  <a:pt x="10" y="0"/>
                </a:cubicBezTo>
                <a:close/>
              </a:path>
            </a:pathLst>
          </a:custGeom>
          <a:solidFill>
            <a:srgbClr val="C42819"/>
          </a:solidFill>
          <a:ln/>
        </p:spPr>
        <p:txBody>
          <a:bodyPr/>
          <a:p/>
        </p:txBody>
      </p:sp>
      <p:sp>
        <p:nvSpPr>
          <p:cNvPr id="246" name=""/>
          <p:cNvSpPr/>
          <p:nvPr/>
        </p:nvSpPr>
        <p:spPr>
          <a:xfrm rot="0" flipH="0" flipV="0">
            <a:off x="971550" y="1314450"/>
            <a:ext cx="1962150" cy="257175"/>
          </a:xfrm>
          <a:prstGeom prst="roundRect">
            <a:avLst>
              <a:gd name="adj" fmla="val 22222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47" name="" descr="{&quot;isTemplate&quot;:true,&quot;type&quot;:&quot;text&quot;}"/>
          <p:cNvSpPr txBox="1"/>
          <p:nvPr/>
        </p:nvSpPr>
        <p:spPr>
          <a:xfrm rot="0" flipH="0" flipV="0">
            <a:off x="1085850" y="1362075"/>
            <a:ext cx="17335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FFFFFF"/>
                </a:solidFill>
                <a:latin typeface="微软雅黑"/>
                <a:ea typeface="微软雅黑"/>
              </a:rPr>
              <a:t>湖南省科技创新重点研发项目</a:t>
            </a:r>
            <a:endParaRPr/>
          </a:p>
        </p:txBody>
      </p:sp>
      <p:sp>
        <p:nvSpPr>
          <p:cNvPr id="248" name="" descr="{&quot;isTemplate&quot;:true,&quot;type&quot;:&quot;text&quot;}"/>
          <p:cNvSpPr txBox="1"/>
          <p:nvPr/>
        </p:nvSpPr>
        <p:spPr>
          <a:xfrm rot="0" flipH="0" flipV="0">
            <a:off x="3048000" y="1362075"/>
            <a:ext cx="16287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9CA3AF"/>
                </a:solidFill>
                <a:latin typeface="微软雅黑"/>
                <a:ea typeface="微软雅黑"/>
              </a:rPr>
              <a:t>高端</a:t>
            </a:r>
            <a:r>
              <a:rPr lang="en-US" sz="1125">
                <a:solidFill>
                  <a:srgbClr val="9CA3AF"/>
                </a:solidFill>
                <a:latin typeface="微软雅黑"/>
                <a:ea typeface="微软雅黑"/>
              </a:rPr>
              <a:t> PCB </a:t>
            </a:r>
            <a:r>
              <a:rPr lang="zh-CN" sz="1125">
                <a:solidFill>
                  <a:srgbClr val="9CA3AF"/>
                </a:solidFill>
                <a:latin typeface="微软雅黑"/>
                <a:ea typeface="微软雅黑"/>
              </a:rPr>
              <a:t>激光去油墨装备</a:t>
            </a:r>
            <a:endParaRPr/>
          </a:p>
        </p:txBody>
      </p:sp>
      <p:sp>
        <p:nvSpPr>
          <p:cNvPr id="249" name="" descr="{&quot;isTemplate&quot;:true,&quot;type&quot;:&quot;text&quot;}"/>
          <p:cNvSpPr txBox="1"/>
          <p:nvPr/>
        </p:nvSpPr>
        <p:spPr>
          <a:xfrm rot="0" flipH="0" flipV="0">
            <a:off x="971550" y="1685925"/>
            <a:ext cx="10306050" cy="476250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2400" b="1">
                <a:solidFill>
                  <a:srgbClr val="C42819"/>
                </a:solidFill>
                <a:latin typeface="宋体"/>
                <a:ea typeface="宋体"/>
              </a:rPr>
              <a:t>多振镜激光蚀刻除电路板油墨阻焊控制技术研究</a:t>
            </a:r>
            <a:endParaRPr/>
          </a:p>
        </p:txBody>
      </p:sp>
      <p:sp>
        <p:nvSpPr>
          <p:cNvPr id="250" name=""/>
          <p:cNvSpPr/>
          <p:nvPr/>
        </p:nvSpPr>
        <p:spPr>
          <a:xfrm rot="0" flipH="0" flipV="0">
            <a:off x="666750" y="2543175"/>
            <a:ext cx="3495675" cy="3933825"/>
          </a:xfrm>
          <a:prstGeom prst="roundRect">
            <a:avLst>
              <a:gd name="adj" fmla="val 327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251" name=""/>
          <p:cNvSpPr/>
          <p:nvPr/>
        </p:nvSpPr>
        <p:spPr>
          <a:xfrm rot="0" flipH="0" flipV="0">
            <a:off x="666750" y="2543175"/>
            <a:ext cx="3495675" cy="457200"/>
          </a:xfrm>
          <a:custGeom>
            <a:pathLst>
              <a:path w="367" h="48">
                <a:moveTo>
                  <a:pt x="355" y="0"/>
                </a:moveTo>
                <a:cubicBezTo>
                  <a:pt x="362" y="0"/>
                  <a:pt x="367" y="5"/>
                  <a:pt x="367" y="12"/>
                </a:cubicBezTo>
                <a:lnTo>
                  <a:pt x="367" y="48"/>
                </a:lnTo>
                <a:lnTo>
                  <a:pt x="0" y="48"/>
                </a:lnTo>
                <a:lnTo>
                  <a:pt x="0" y="12"/>
                </a:lnTo>
                <a:cubicBezTo>
                  <a:pt x="0" y="5"/>
                  <a:pt x="5" y="0"/>
                  <a:pt x="12" y="0"/>
                </a:cubicBezTo>
                <a:lnTo>
                  <a:pt x="355" y="0"/>
                </a:lnTo>
                <a:close/>
              </a:path>
            </a:pathLst>
          </a:custGeom>
          <a:solidFill>
            <a:srgbClr val="C42819"/>
          </a:solidFill>
          <a:ln/>
        </p:spPr>
        <p:txBody>
          <a:bodyPr/>
          <a:p/>
        </p:txBody>
      </p:sp>
      <p:sp>
        <p:nvSpPr>
          <p:cNvPr id="252" name="" descr="{&quot;isTemplate&quot;:true,&quot;type&quot;:&quot;text&quot;}"/>
          <p:cNvSpPr txBox="1"/>
          <p:nvPr/>
        </p:nvSpPr>
        <p:spPr>
          <a:xfrm rot="0" flipH="0" flipV="0">
            <a:off x="857250" y="2667000"/>
            <a:ext cx="3305175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FFFFFF"/>
                </a:solidFill>
                <a:latin typeface="宋体"/>
                <a:ea typeface="宋体"/>
              </a:rPr>
              <a:t>技术意义</a:t>
            </a:r>
            <a:endParaRPr/>
          </a:p>
        </p:txBody>
      </p:sp>
      <p:sp>
        <p:nvSpPr>
          <p:cNvPr id="253" name="" descr="{&quot;isTemplate&quot;:true,&quot;type&quot;:&quot;text&quot;}"/>
          <p:cNvSpPr txBox="1"/>
          <p:nvPr/>
        </p:nvSpPr>
        <p:spPr>
          <a:xfrm rot="0" flipH="0" flipV="0">
            <a:off x="857250" y="3152775"/>
            <a:ext cx="3114675" cy="8572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>
                <a:solidFill>
                  <a:srgbClr val="333333"/>
                </a:solidFill>
                <a:latin typeface="微软雅黑"/>
                <a:ea typeface="微软雅黑"/>
              </a:rPr>
              <a:t>攻克国产高端</a:t>
            </a:r>
            <a:r>
              <a:rPr lang="en-US" sz="1125">
                <a:solidFill>
                  <a:srgbClr val="333333"/>
                </a:solidFill>
                <a:latin typeface="微软雅黑"/>
                <a:ea typeface="微软雅黑"/>
              </a:rPr>
              <a:t> PCB </a:t>
            </a:r>
            <a:r>
              <a:rPr lang="zh-CN" sz="1125">
                <a:solidFill>
                  <a:srgbClr val="333333"/>
                </a:solidFill>
                <a:latin typeface="微软雅黑"/>
                <a:ea typeface="微软雅黑"/>
              </a:rPr>
              <a:t>激光去油墨装备在核心算法、系统集成等方面的技术短板，填补国内大幅面、高精度加工场景的技术空白。</a:t>
            </a:r>
            <a:endParaRPr/>
          </a:p>
        </p:txBody>
      </p:sp>
      <p:sp>
        <p:nvSpPr>
          <p:cNvPr id="254" name=""/>
          <p:cNvSpPr/>
          <p:nvPr/>
        </p:nvSpPr>
        <p:spPr>
          <a:xfrm rot="0" flipH="0" flipV="0">
            <a:off x="4352925" y="2543175"/>
            <a:ext cx="3486150" cy="3933825"/>
          </a:xfrm>
          <a:prstGeom prst="roundRect">
            <a:avLst>
              <a:gd name="adj" fmla="val 3279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255" name=""/>
          <p:cNvSpPr/>
          <p:nvPr/>
        </p:nvSpPr>
        <p:spPr>
          <a:xfrm rot="0" flipH="0" flipV="0">
            <a:off x="4352925" y="2543175"/>
            <a:ext cx="3486150" cy="457200"/>
          </a:xfrm>
          <a:custGeom>
            <a:pathLst>
              <a:path w="366" h="48">
                <a:moveTo>
                  <a:pt x="354" y="0"/>
                </a:moveTo>
                <a:cubicBezTo>
                  <a:pt x="361" y="0"/>
                  <a:pt x="366" y="5"/>
                  <a:pt x="366" y="12"/>
                </a:cubicBezTo>
                <a:lnTo>
                  <a:pt x="366" y="48"/>
                </a:lnTo>
                <a:lnTo>
                  <a:pt x="0" y="48"/>
                </a:lnTo>
                <a:lnTo>
                  <a:pt x="0" y="12"/>
                </a:lnTo>
                <a:cubicBezTo>
                  <a:pt x="0" y="5"/>
                  <a:pt x="5" y="0"/>
                  <a:pt x="12" y="0"/>
                </a:cubicBezTo>
                <a:lnTo>
                  <a:pt x="354" y="0"/>
                </a:lnTo>
                <a:close/>
              </a:path>
            </a:pathLst>
          </a:custGeom>
          <a:solidFill>
            <a:srgbClr val="EE5530"/>
          </a:solidFill>
          <a:ln/>
        </p:spPr>
        <p:txBody>
          <a:bodyPr/>
          <a:p/>
        </p:txBody>
      </p:sp>
      <p:sp>
        <p:nvSpPr>
          <p:cNvPr id="256" name="" descr="{&quot;isTemplate&quot;:true,&quot;type&quot;:&quot;text&quot;}"/>
          <p:cNvSpPr txBox="1"/>
          <p:nvPr/>
        </p:nvSpPr>
        <p:spPr>
          <a:xfrm rot="0" flipH="0" flipV="0">
            <a:off x="4543425" y="2667000"/>
            <a:ext cx="329565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FFFFFF"/>
                </a:solidFill>
                <a:latin typeface="宋体"/>
                <a:ea typeface="宋体"/>
              </a:rPr>
              <a:t>产业意义</a:t>
            </a:r>
            <a:endParaRPr/>
          </a:p>
        </p:txBody>
      </p:sp>
      <p:sp>
        <p:nvSpPr>
          <p:cNvPr id="257" name="" descr="{&quot;isTemplate&quot;:true,&quot;type&quot;:&quot;text&quot;}"/>
          <p:cNvSpPr txBox="1"/>
          <p:nvPr/>
        </p:nvSpPr>
        <p:spPr>
          <a:xfrm rot="0" flipH="0" flipV="0">
            <a:off x="4543425" y="3152775"/>
            <a:ext cx="3105150" cy="8572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>
                <a:solidFill>
                  <a:srgbClr val="333333"/>
                </a:solidFill>
                <a:latin typeface="微软雅黑"/>
                <a:ea typeface="微软雅黑"/>
              </a:rPr>
              <a:t>打破国外企业在高端</a:t>
            </a:r>
            <a:r>
              <a:rPr lang="en-US" sz="1125">
                <a:solidFill>
                  <a:srgbClr val="333333"/>
                </a:solidFill>
                <a:latin typeface="微软雅黑"/>
                <a:ea typeface="微软雅黑"/>
              </a:rPr>
              <a:t> PCB </a:t>
            </a:r>
            <a:r>
              <a:rPr lang="zh-CN" sz="1125">
                <a:solidFill>
                  <a:srgbClr val="333333"/>
                </a:solidFill>
                <a:latin typeface="微软雅黑"/>
                <a:ea typeface="微软雅黑"/>
              </a:rPr>
              <a:t>激光蚀刻设备领域的长期垄断，显著提升</a:t>
            </a:r>
            <a:r>
              <a:rPr lang="en-US" sz="1125">
                <a:solidFill>
                  <a:srgbClr val="333333"/>
                </a:solidFill>
                <a:latin typeface="微软雅黑"/>
                <a:ea typeface="微软雅黑"/>
              </a:rPr>
              <a:t> PCB </a:t>
            </a:r>
            <a:r>
              <a:rPr lang="zh-CN" sz="1125">
                <a:solidFill>
                  <a:srgbClr val="333333"/>
                </a:solidFill>
                <a:latin typeface="微软雅黑"/>
                <a:ea typeface="微软雅黑"/>
              </a:rPr>
              <a:t>制造装备加工效率与精度，推动产业智能化、绿色化升级。</a:t>
            </a:r>
            <a:endParaRPr/>
          </a:p>
        </p:txBody>
      </p:sp>
      <p:sp>
        <p:nvSpPr>
          <p:cNvPr id="258" name=""/>
          <p:cNvSpPr/>
          <p:nvPr/>
        </p:nvSpPr>
        <p:spPr>
          <a:xfrm rot="0" flipH="0" flipV="0">
            <a:off x="8029575" y="2543175"/>
            <a:ext cx="3495675" cy="3933825"/>
          </a:xfrm>
          <a:prstGeom prst="roundRect">
            <a:avLst>
              <a:gd name="adj" fmla="val 327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259" name=""/>
          <p:cNvSpPr/>
          <p:nvPr/>
        </p:nvSpPr>
        <p:spPr>
          <a:xfrm rot="0" flipH="0" flipV="0">
            <a:off x="8029575" y="2543175"/>
            <a:ext cx="3495675" cy="457200"/>
          </a:xfrm>
          <a:custGeom>
            <a:pathLst>
              <a:path w="367" h="48">
                <a:moveTo>
                  <a:pt x="355" y="0"/>
                </a:moveTo>
                <a:cubicBezTo>
                  <a:pt x="362" y="0"/>
                  <a:pt x="367" y="5"/>
                  <a:pt x="367" y="12"/>
                </a:cubicBezTo>
                <a:lnTo>
                  <a:pt x="367" y="48"/>
                </a:lnTo>
                <a:lnTo>
                  <a:pt x="0" y="48"/>
                </a:lnTo>
                <a:lnTo>
                  <a:pt x="0" y="12"/>
                </a:lnTo>
                <a:cubicBezTo>
                  <a:pt x="0" y="5"/>
                  <a:pt x="5" y="0"/>
                  <a:pt x="12" y="0"/>
                </a:cubicBezTo>
                <a:lnTo>
                  <a:pt x="355" y="0"/>
                </a:lnTo>
                <a:close/>
              </a:path>
            </a:pathLst>
          </a:custGeom>
          <a:solidFill>
            <a:srgbClr val="F26B40"/>
          </a:solidFill>
          <a:ln/>
        </p:spPr>
        <p:txBody>
          <a:bodyPr/>
          <a:p/>
        </p:txBody>
      </p:sp>
      <p:sp>
        <p:nvSpPr>
          <p:cNvPr id="260" name="" descr="{&quot;isTemplate&quot;:true,&quot;type&quot;:&quot;text&quot;}"/>
          <p:cNvSpPr txBox="1"/>
          <p:nvPr/>
        </p:nvSpPr>
        <p:spPr>
          <a:xfrm rot="0" flipH="0" flipV="0">
            <a:off x="8220075" y="2667000"/>
            <a:ext cx="3305175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FFFFFF"/>
                </a:solidFill>
                <a:latin typeface="宋体"/>
                <a:ea typeface="宋体"/>
              </a:rPr>
              <a:t>战略意义</a:t>
            </a:r>
            <a:endParaRPr/>
          </a:p>
        </p:txBody>
      </p:sp>
      <p:sp>
        <p:nvSpPr>
          <p:cNvPr id="261" name="" descr="{&quot;isTemplate&quot;:true,&quot;type&quot;:&quot;text&quot;}"/>
          <p:cNvSpPr txBox="1"/>
          <p:nvPr/>
        </p:nvSpPr>
        <p:spPr>
          <a:xfrm rot="0" flipH="0" flipV="0">
            <a:off x="8220075" y="3152775"/>
            <a:ext cx="3114675" cy="8572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>
                <a:solidFill>
                  <a:srgbClr val="333333"/>
                </a:solidFill>
                <a:latin typeface="微软雅黑"/>
                <a:ea typeface="微软雅黑"/>
              </a:rPr>
              <a:t>保障我国电子信息产业链供应链安全、提升国际竞争力提供核心技术支撑，对推动行业高质量发展具有重大战略意义。</a:t>
            </a:r>
            <a:endParaRPr/>
          </a:p>
        </p:txBody>
      </p:sp>
      <p:sp>
        <p:nvSpPr>
          <p:cNvPr id="262" name=""/>
          <p:cNvSpPr/>
          <p:nvPr/>
        </p:nvSpPr>
        <p:spPr>
          <a:xfrm rot="0" flipH="0" flipV="0">
            <a:off x="0" y="670560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63" name=""/>
          <p:cNvSpPr/>
          <p:nvPr/>
        </p:nvSpPr>
        <p:spPr>
          <a:xfrm rot="0" flipH="0" flipV="0">
            <a:off x="6457950" y="670560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264" name=""/>
          <p:cNvSpPr/>
          <p:nvPr/>
        </p:nvSpPr>
        <p:spPr>
          <a:xfrm rot="0" flipH="0" flipV="0">
            <a:off x="9629775" y="6705600"/>
            <a:ext cx="2562225" cy="85725"/>
          </a:xfrm>
          <a:prstGeom prst="rect">
            <a:avLst/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265" name="" descr="{&quot;isTemplate&quot;:true,&quot;type&quot;:&quot;text&quot;}"/>
          <p:cNvSpPr txBox="1"/>
          <p:nvPr/>
        </p:nvSpPr>
        <p:spPr>
          <a:xfrm rot="0" flipH="0" flipV="0">
            <a:off x="11096625" y="6410325"/>
            <a:ext cx="4286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微软雅黑"/>
                <a:ea typeface="微软雅黑"/>
              </a:rPr>
              <a:t>07 / 12</a:t>
            </a:r>
            <a:endParaRPr/>
          </a:p>
        </p:txBody>
      </p:sp>
    </p:spTree>
  </p:cSld>
</p:sld>
</file>

<file path=ppt/slides/slide8.xml><?xml version="1.0" encoding="utf-8"?>
<p:sld xmlns:p="http://schemas.openxmlformats.org/presentationml/2006/main" xmlns:a="http://schemas.openxmlformats.org/drawingml/2006/main">
  <p:cSld>
    <p:spTree>
      <p:nvGrpSpPr>
        <p:cNvPr id="266" name="" descr="&lt;Slide style={{ width: '1280px', height: '720px', background: '#FFFFFF', padding: '0px' }}&gt;&#10;&#10;  {/* A 区留白 */}&#10;  &lt;Box style={{ height: 40 }} /&gt;&#10;&#10;  {/* B 区标题块 */}&#10;  &lt;Box style={{ height: 60, paddingLeft: 70, paddingRight: 70, flexDirection: 'row', alignItems: 'center' }}&gt;&#10;    &lt;Box style={{ width: 8, height: 32, background: '#C42819', marginRight: 16 }} /&gt;&#10;    &lt;Text style={{ fontSize: 32, fontWeight: 'bold', color: '#171616', fontFamily: '宋体' }}&gt;发明专利 · 核心成果&lt;/Text&gt;&#10;  &lt;/Box&gt;&#10;&#10;  {/* C 区内容 */}&#10;  &lt;Box style={{ flex: 1, paddingLeft: 70, paddingRight: 70, paddingTop: 16, paddingBottom: 24, flexDirection: 'column' }}&gt;&#10;&#10;    {/* 上半：发明专利 */}&#10;    &lt;Box style={{ flexDirection: 'row', gap: 20 }}&gt;&#10;      &lt;Box style={{ flex: 1, border: '1px solid #E5E7EB', borderRadius: 12, background: '#FFFFFF', flexDirection: 'column', overflow: 'hidden' }}&gt;&#10;        &lt;Box style={{ height: 50, background: '#C42819', flexDirection: 'row', alignItems: 'center', paddingLeft: 20 }}&gt;&#10;          &lt;Text style={{ fontSize: 18, fontWeight: 'bold', color: '#FFE79B', fontFamily: '宋体' }}&gt;发明专利&lt;/Text&gt;&#10;          &lt;Text style={{ fontSize: 14, color: '#FFFFFF', fontFamily: '微软雅黑', marginLeft: 10 }}&gt;第一发明人&lt;/Text&gt;&#10;        &lt;/Box&gt;&#10;        &lt;Box style={{ flex: 1, paddingTop: 16, paddingBottom: 16, paddingLeft: 20, paddingRight: 20, flexDirection: 'column' }}&gt;&#10;          &lt;Text style={{ fontSize: 20, fontWeight: 'bold', color: '#171616', fontFamily: '宋体', lineHeight: 1.4 }}&gt;&#10;            激光标记方法、激光标记机及存储介质&#10;          &lt;/Text&gt;&#10;          &lt;Text style={{ fontSize: 14, color: '#6B7280', fontFamily: '微软雅黑', marginTop: 10, lineHeight: 1.55 }}&gt;&#10;            飞行打标速度行业领先：二维码 &lt;span style={{ color: '#C42819', fontWeight: 'bold' }}&gt;2000 个/分钟&lt;/span&gt;、管材 &lt;span style={{ color: '#C42819', fontWeight: 'bold' }}&gt;20 米/分钟&lt;/span&gt;，效率提升 54%–120%&#10;          &lt;/Text&gt;&#10;        &lt;/Box&gt;&#10;      &lt;/Box&gt;&#10;&#10;      &lt;Box style={{ flex: 1, border: '1px solid #E5E7EB', borderRadius: 12, background: '#FFFFFF', flexDirection: 'column', overflow: 'hidden' }}&gt;&#10;        &lt;Box style={{ height: 50, background: '#EE5530', flexDirection: 'row', alignItems: 'center', paddingLeft: 20 }}&gt;&#10;          &lt;Text style={{ fontSize: 18, fontWeight: 'bold', color: '#FFFFFF', fontFamily: '宋体' }}&gt;发明专利&lt;/Text&gt;&#10;          &lt;Text style={{ fontSize: 14, color: '#FFE7D6', fontFamily: '微软雅黑', marginLeft: 10 }}&gt;主要发明人&lt;/Text&gt;&#10;        &lt;/Box&gt;&#10;        &lt;Box style={{ flex: 1, paddingTop: 16, paddingBottom: 16, paddingLeft: 20, paddingRight: 20, flexDirection: 'column' }}&gt;&#10;          &lt;Text style={{ fontSize: 20, fontWeight: 'bold', color: '#171616', fontFamily: '宋体', lineHeight: 1.4 }}&gt;&#10;            一种带视觉集成的多台机器人控制方法&#10;          &lt;/Text&gt;&#10;          &lt;Text style={{ fontSize: 14, color: '#6B7280', fontFamily: '微软雅黑', marginTop: 10, lineHeight: 1.55 }}&gt;&#10;            解决多机器人协同作业中的视觉引导与同步控制难题，提升产线自动化水平&#10;          &lt;/Text&gt;&#10;        &lt;/Box&gt;&#10;      &lt;/Box&gt;&#10;    &lt;/Box&gt;&#10;&#10;    {/* 下半：核心成果清单 */}&#10;    &lt;Box style={{ flex: 1, flexDirection: 'column', justifyContent: 'center', marginTop: 14 }}&gt;&#10;      &lt;Text style={{ fontSize: 17, fontWeight: 'bold', color: '#C42819', fontFamily: '微软雅黑', marginBottom: 10 }}&gt;引进公司以来的核心成果&lt;/Text&gt;&#10;      &lt;Box style={{ flexDirection: 'column', gap: 6 }}&gt;&#10;        {[&#10;          ['高速飞行打标控制卡', '位图二维码工艺世界领先，比同行快 30% 且质量更好'],&#10;          ['硬件多点校正方案', '实时校正精度达 ±10 微米，彻底解决遗留多年的精度难题'],&#10;          ['高速旋转打标方案', '同步轴+振镜控制，速度与品质均达业界顶尖'],&#10;          ['稳定耐久性测试方案', '产品测试量化自动化，实现 24 小时稳定运行'],&#10;          ['EtherCAT 总线技术', '为公司引入先进工业总线控制方案，实现国产替代'],&#10;        ].map((it, i) =&gt; (&#10;          &lt;Box key={i} style={{ flexDirection: 'row', alignItems: 'center', background: '#FBF7F2', borderRadius: 8, paddingTop: 9, paddingBottom: 9, paddingLeft: 16, paddingRight: 16 }}&gt;&#10;            &lt;Box style={{ width: 24, height: 24, borderRadius: 12, background: '#C42819', justifyContent: 'center', alignItems: 'center', marginRight: 12 }}&gt;&#10;              &lt;Text style={{ fontSize: 13, fontWeight: 'bold', color: '#FFFFFF', fontFamily: '微软雅黑' }}&gt;{i + 1}&lt;/Text&gt;&#10;            &lt;/Box&gt;&#10;            &lt;Text style={{ width: 210, fontSize: 15, fontWeight: 'bold', color: '#171616', fontFamily: '微软雅黑' }}&gt;{it[0]}&lt;/Text&gt;&#10;            &lt;Text style={{ flex: 1, fontSize: 14, color: '#6B7280', fontFamily: '微软雅黑' }}&gt;{it[1]}&lt;/Text&gt;&#10;          &lt;/Box&gt;&#10;        ))}&#10;      &lt;/Box&gt;&#10;    &lt;/Box&gt;&#10;&#10;  &lt;/Box&gt;&#10;&#10;  {/* D 区页脚装饰条 */}&#10;  &lt;Box style={{ height: 16, flexDirection: 'row' }}&gt;&#10;    &lt;Box style={{ flex: 53, height: 9, background: '#C42819' }} /&gt;&#10;    &lt;Box style={{ flex: 26, height: 9, background: '#EE5530' }} /&gt;&#10;    &lt;Box style={{ flex: 21, height: 9, background: '#F26B40' }} /&gt;&#10;  &lt;/Box&gt;&#10;  &lt;Box style={{ position: 'absolute', bottom: 30, right: 70 }}&gt;&#10;    &lt;Text style={{ fontSize: 14, color: '#9CA3AF', fontFamily: '微软雅黑' }}&gt;08 / 12&lt;/Text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68" name=""/>
          <p:cNvSpPr/>
          <p:nvPr/>
        </p:nvSpPr>
        <p:spPr>
          <a:xfrm rot="0" flipH="0" flipV="0">
            <a:off x="666750" y="514350"/>
            <a:ext cx="76200" cy="30480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69" name="" descr="{&quot;isTemplate&quot;:true,&quot;type&quot;:&quot;text&quot;}"/>
          <p:cNvSpPr txBox="1"/>
          <p:nvPr/>
        </p:nvSpPr>
        <p:spPr>
          <a:xfrm rot="0" flipH="0" flipV="0">
            <a:off x="895350" y="485775"/>
            <a:ext cx="2733675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171616"/>
                </a:solidFill>
                <a:latin typeface="宋体"/>
                <a:ea typeface="宋体"/>
              </a:rPr>
              <a:t>发明专利</a:t>
            </a:r>
            <a:r>
              <a:rPr lang="en-US" sz="2400" b="1">
                <a:solidFill>
                  <a:srgbClr val="171616"/>
                </a:solidFill>
                <a:latin typeface="宋体"/>
                <a:ea typeface="宋体"/>
              </a:rPr>
              <a:t> · </a:t>
            </a:r>
            <a:r>
              <a:rPr lang="zh-CN" sz="2400" b="1">
                <a:solidFill>
                  <a:srgbClr val="171616"/>
                </a:solidFill>
                <a:latin typeface="宋体"/>
                <a:ea typeface="宋体"/>
              </a:rPr>
              <a:t>核心成果</a:t>
            </a:r>
            <a:endParaRPr/>
          </a:p>
        </p:txBody>
      </p:sp>
      <p:sp>
        <p:nvSpPr>
          <p:cNvPr id="270" name=""/>
          <p:cNvSpPr/>
          <p:nvPr/>
        </p:nvSpPr>
        <p:spPr>
          <a:xfrm rot="0" flipH="0" flipV="0">
            <a:off x="666750" y="1104900"/>
            <a:ext cx="5334000" cy="1704975"/>
          </a:xfrm>
          <a:prstGeom prst="roundRect">
            <a:avLst>
              <a:gd name="adj" fmla="val 6704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271" name=""/>
          <p:cNvSpPr/>
          <p:nvPr/>
        </p:nvSpPr>
        <p:spPr>
          <a:xfrm rot="0" flipH="0" flipV="0">
            <a:off x="666750" y="1104900"/>
            <a:ext cx="5334000" cy="476250"/>
          </a:xfrm>
          <a:custGeom>
            <a:pathLst>
              <a:path w="560" h="50">
                <a:moveTo>
                  <a:pt x="548" y="0"/>
                </a:moveTo>
                <a:cubicBezTo>
                  <a:pt x="555" y="0"/>
                  <a:pt x="560" y="5"/>
                  <a:pt x="560" y="12"/>
                </a:cubicBezTo>
                <a:lnTo>
                  <a:pt x="560" y="50"/>
                </a:lnTo>
                <a:lnTo>
                  <a:pt x="0" y="50"/>
                </a:lnTo>
                <a:lnTo>
                  <a:pt x="0" y="12"/>
                </a:lnTo>
                <a:cubicBezTo>
                  <a:pt x="0" y="5"/>
                  <a:pt x="5" y="0"/>
                  <a:pt x="12" y="0"/>
                </a:cubicBezTo>
                <a:lnTo>
                  <a:pt x="548" y="0"/>
                </a:lnTo>
                <a:close/>
              </a:path>
            </a:pathLst>
          </a:custGeom>
          <a:solidFill>
            <a:srgbClr val="C42819"/>
          </a:solidFill>
          <a:ln/>
        </p:spPr>
        <p:txBody>
          <a:bodyPr/>
          <a:p/>
        </p:txBody>
      </p:sp>
      <p:sp>
        <p:nvSpPr>
          <p:cNvPr id="272" name="" descr="{&quot;isTemplate&quot;:true,&quot;type&quot;:&quot;text&quot;}"/>
          <p:cNvSpPr txBox="1"/>
          <p:nvPr/>
        </p:nvSpPr>
        <p:spPr>
          <a:xfrm rot="0" flipH="0" flipV="0">
            <a:off x="857250" y="1238250"/>
            <a:ext cx="6858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FFE79B"/>
                </a:solidFill>
                <a:latin typeface="宋体"/>
                <a:ea typeface="宋体"/>
              </a:rPr>
              <a:t>发明专利</a:t>
            </a:r>
            <a:endParaRPr/>
          </a:p>
        </p:txBody>
      </p:sp>
      <p:sp>
        <p:nvSpPr>
          <p:cNvPr id="273" name="" descr="{&quot;isTemplate&quot;:true,&quot;type&quot;:&quot;text&quot;}"/>
          <p:cNvSpPr txBox="1"/>
          <p:nvPr/>
        </p:nvSpPr>
        <p:spPr>
          <a:xfrm rot="0" flipH="0" flipV="0">
            <a:off x="1638300" y="1266825"/>
            <a:ext cx="6667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FFFFFF"/>
                </a:solidFill>
                <a:latin typeface="微软雅黑"/>
                <a:ea typeface="微软雅黑"/>
              </a:rPr>
              <a:t>第一发明人</a:t>
            </a:r>
            <a:endParaRPr/>
          </a:p>
        </p:txBody>
      </p:sp>
      <p:sp>
        <p:nvSpPr>
          <p:cNvPr id="274" name="" descr="{&quot;isTemplate&quot;:true,&quot;type&quot;:&quot;text&quot;}"/>
          <p:cNvSpPr txBox="1"/>
          <p:nvPr/>
        </p:nvSpPr>
        <p:spPr>
          <a:xfrm rot="0" flipH="0" flipV="0">
            <a:off x="857250" y="1733550"/>
            <a:ext cx="4953000" cy="32385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500" b="1">
                <a:solidFill>
                  <a:srgbClr val="171616"/>
                </a:solidFill>
                <a:latin typeface="宋体"/>
                <a:ea typeface="宋体"/>
              </a:rPr>
              <a:t>激光标记方法、激光标记机及存储介质</a:t>
            </a:r>
            <a:endParaRPr/>
          </a:p>
        </p:txBody>
      </p:sp>
      <p:sp>
        <p:nvSpPr>
          <p:cNvPr id="275" name="" descr="{&quot;isTemplate&quot;:true,&quot;type&quot;:&quot;text&quot;}"/>
          <p:cNvSpPr txBox="1"/>
          <p:nvPr/>
        </p:nvSpPr>
        <p:spPr>
          <a:xfrm rot="0" flipH="0" flipV="0">
            <a:off x="857250" y="2152650"/>
            <a:ext cx="4953000" cy="504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飞行打标速度行业领先：二维码</a:t>
            </a:r>
            <a:r>
              <a:rPr lang="en-US" sz="1050">
                <a:solidFill>
                  <a:srgbClr val="6B7280"/>
                </a:solidFill>
                <a:latin typeface="微软雅黑"/>
                <a:ea typeface="微软雅黑"/>
              </a:rPr>
              <a:t> </a:t>
            </a:r>
            <a:r>
              <a:rPr lang="en-US" sz="1050" b="1">
                <a:solidFill>
                  <a:srgbClr val="C42819"/>
                </a:solidFill>
                <a:latin typeface="微软雅黑"/>
                <a:ea typeface="微软雅黑"/>
              </a:rPr>
              <a:t>2000 </a:t>
            </a:r>
            <a:r>
              <a:rPr lang="zh-CN" sz="1050" b="1">
                <a:solidFill>
                  <a:srgbClr val="C42819"/>
                </a:solidFill>
                <a:latin typeface="微软雅黑"/>
                <a:ea typeface="微软雅黑"/>
              </a:rPr>
              <a:t>个</a:t>
            </a:r>
            <a:r>
              <a:rPr lang="en-US" sz="1050" b="1">
                <a:solidFill>
                  <a:srgbClr val="C42819"/>
                </a:solidFill>
                <a:latin typeface="微软雅黑"/>
                <a:ea typeface="微软雅黑"/>
              </a:rPr>
              <a:t>/</a:t>
            </a:r>
            <a:r>
              <a:rPr lang="zh-CN" sz="1050" b="1">
                <a:solidFill>
                  <a:srgbClr val="C42819"/>
                </a:solidFill>
                <a:latin typeface="微软雅黑"/>
                <a:ea typeface="微软雅黑"/>
              </a:rPr>
              <a:t>分钟</a:t>
            </a: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、管材</a:t>
            </a:r>
            <a:r>
              <a:rPr lang="en-US" sz="1050">
                <a:solidFill>
                  <a:srgbClr val="6B7280"/>
                </a:solidFill>
                <a:latin typeface="微软雅黑"/>
                <a:ea typeface="微软雅黑"/>
              </a:rPr>
              <a:t> </a:t>
            </a:r>
            <a:r>
              <a:rPr lang="en-US" sz="1050" b="1">
                <a:solidFill>
                  <a:srgbClr val="C42819"/>
                </a:solidFill>
                <a:latin typeface="微软雅黑"/>
                <a:ea typeface="微软雅黑"/>
              </a:rPr>
              <a:t>20 </a:t>
            </a:r>
            <a:r>
              <a:rPr lang="zh-CN" sz="1050" b="1">
                <a:solidFill>
                  <a:srgbClr val="C42819"/>
                </a:solidFill>
                <a:latin typeface="微软雅黑"/>
                <a:ea typeface="微软雅黑"/>
              </a:rPr>
              <a:t>米</a:t>
            </a:r>
            <a:r>
              <a:rPr lang="en-US" sz="1050" b="1">
                <a:solidFill>
                  <a:srgbClr val="C42819"/>
                </a:solidFill>
                <a:latin typeface="微软雅黑"/>
                <a:ea typeface="微软雅黑"/>
              </a:rPr>
              <a:t>/</a:t>
            </a:r>
            <a:r>
              <a:rPr lang="zh-CN" sz="1050" b="1">
                <a:solidFill>
                  <a:srgbClr val="C42819"/>
                </a:solidFill>
                <a:latin typeface="微软雅黑"/>
                <a:ea typeface="微软雅黑"/>
              </a:rPr>
              <a:t>分钟</a:t>
            </a: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，效率提升</a:t>
            </a:r>
            <a:r>
              <a:rPr lang="en-US" sz="1050">
                <a:solidFill>
                  <a:srgbClr val="6B7280"/>
                </a:solidFill>
                <a:latin typeface="微软雅黑"/>
                <a:ea typeface="微软雅黑"/>
              </a:rPr>
              <a:t> 54%–120%</a:t>
            </a:r>
            <a:endParaRPr/>
          </a:p>
        </p:txBody>
      </p:sp>
      <p:sp>
        <p:nvSpPr>
          <p:cNvPr id="276" name=""/>
          <p:cNvSpPr/>
          <p:nvPr/>
        </p:nvSpPr>
        <p:spPr>
          <a:xfrm rot="0" flipH="0" flipV="0">
            <a:off x="6191250" y="1104900"/>
            <a:ext cx="5334000" cy="1704975"/>
          </a:xfrm>
          <a:prstGeom prst="roundRect">
            <a:avLst>
              <a:gd name="adj" fmla="val 6704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277" name=""/>
          <p:cNvSpPr/>
          <p:nvPr/>
        </p:nvSpPr>
        <p:spPr>
          <a:xfrm rot="0" flipH="0" flipV="0">
            <a:off x="6191250" y="1104900"/>
            <a:ext cx="5334000" cy="476250"/>
          </a:xfrm>
          <a:custGeom>
            <a:pathLst>
              <a:path w="560" h="50">
                <a:moveTo>
                  <a:pt x="548" y="0"/>
                </a:moveTo>
                <a:cubicBezTo>
                  <a:pt x="555" y="0"/>
                  <a:pt x="560" y="5"/>
                  <a:pt x="560" y="12"/>
                </a:cubicBezTo>
                <a:lnTo>
                  <a:pt x="560" y="50"/>
                </a:lnTo>
                <a:lnTo>
                  <a:pt x="0" y="50"/>
                </a:lnTo>
                <a:lnTo>
                  <a:pt x="0" y="12"/>
                </a:lnTo>
                <a:cubicBezTo>
                  <a:pt x="0" y="5"/>
                  <a:pt x="5" y="0"/>
                  <a:pt x="12" y="0"/>
                </a:cubicBezTo>
                <a:lnTo>
                  <a:pt x="548" y="0"/>
                </a:lnTo>
                <a:close/>
              </a:path>
            </a:pathLst>
          </a:custGeom>
          <a:solidFill>
            <a:srgbClr val="EE5530"/>
          </a:solidFill>
          <a:ln/>
        </p:spPr>
        <p:txBody>
          <a:bodyPr/>
          <a:p/>
        </p:txBody>
      </p:sp>
      <p:sp>
        <p:nvSpPr>
          <p:cNvPr id="278" name="" descr="{&quot;isTemplate&quot;:true,&quot;type&quot;:&quot;text&quot;}"/>
          <p:cNvSpPr txBox="1"/>
          <p:nvPr/>
        </p:nvSpPr>
        <p:spPr>
          <a:xfrm rot="0" flipH="0" flipV="0">
            <a:off x="6381750" y="1238250"/>
            <a:ext cx="6858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FFFFFF"/>
                </a:solidFill>
                <a:latin typeface="宋体"/>
                <a:ea typeface="宋体"/>
              </a:rPr>
              <a:t>发明专利</a:t>
            </a:r>
            <a:endParaRPr/>
          </a:p>
        </p:txBody>
      </p:sp>
      <p:sp>
        <p:nvSpPr>
          <p:cNvPr id="279" name="" descr="{&quot;isTemplate&quot;:true,&quot;type&quot;:&quot;text&quot;}"/>
          <p:cNvSpPr txBox="1"/>
          <p:nvPr/>
        </p:nvSpPr>
        <p:spPr>
          <a:xfrm rot="0" flipH="0" flipV="0">
            <a:off x="7162800" y="1266825"/>
            <a:ext cx="6667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FFE7D6"/>
                </a:solidFill>
                <a:latin typeface="微软雅黑"/>
                <a:ea typeface="微软雅黑"/>
              </a:rPr>
              <a:t>主要发明人</a:t>
            </a:r>
            <a:endParaRPr/>
          </a:p>
        </p:txBody>
      </p:sp>
      <p:sp>
        <p:nvSpPr>
          <p:cNvPr id="280" name="" descr="{&quot;isTemplate&quot;:true,&quot;type&quot;:&quot;text&quot;}"/>
          <p:cNvSpPr txBox="1"/>
          <p:nvPr/>
        </p:nvSpPr>
        <p:spPr>
          <a:xfrm rot="0" flipH="0" flipV="0">
            <a:off x="6381750" y="1733550"/>
            <a:ext cx="4953000" cy="32385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500" b="1">
                <a:solidFill>
                  <a:srgbClr val="171616"/>
                </a:solidFill>
                <a:latin typeface="宋体"/>
                <a:ea typeface="宋体"/>
              </a:rPr>
              <a:t>一种带视觉集成的多台机器人控制方法</a:t>
            </a:r>
            <a:endParaRPr/>
          </a:p>
        </p:txBody>
      </p:sp>
      <p:sp>
        <p:nvSpPr>
          <p:cNvPr id="281" name="" descr="{&quot;isTemplate&quot;:true,&quot;type&quot;:&quot;text&quot;}"/>
          <p:cNvSpPr txBox="1"/>
          <p:nvPr/>
        </p:nvSpPr>
        <p:spPr>
          <a:xfrm rot="0" flipH="0" flipV="0">
            <a:off x="6381750" y="2152650"/>
            <a:ext cx="4953000" cy="257175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解决多机器人协同作业中的视觉引导与同步控制难题，提升产线自动化水平</a:t>
            </a:r>
            <a:endParaRPr/>
          </a:p>
        </p:txBody>
      </p:sp>
      <p:sp>
        <p:nvSpPr>
          <p:cNvPr id="282" name="" descr="{&quot;isTemplate&quot;:true,&quot;type&quot;:&quot;text&quot;}"/>
          <p:cNvSpPr txBox="1"/>
          <p:nvPr/>
        </p:nvSpPr>
        <p:spPr>
          <a:xfrm rot="0" flipH="0" flipV="0">
            <a:off x="666750" y="3448050"/>
            <a:ext cx="108585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C42819"/>
                </a:solidFill>
                <a:latin typeface="微软雅黑"/>
                <a:ea typeface="微软雅黑"/>
              </a:rPr>
              <a:t>引进公司以来的核心成果</a:t>
            </a:r>
            <a:endParaRPr/>
          </a:p>
        </p:txBody>
      </p:sp>
      <p:sp>
        <p:nvSpPr>
          <p:cNvPr id="283" name=""/>
          <p:cNvSpPr/>
          <p:nvPr/>
        </p:nvSpPr>
        <p:spPr>
          <a:xfrm rot="0" flipH="0" flipV="0">
            <a:off x="666750" y="3743325"/>
            <a:ext cx="10858500" cy="400050"/>
          </a:xfrm>
          <a:prstGeom prst="roundRect">
            <a:avLst>
              <a:gd name="adj" fmla="val 19048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284" name=""/>
          <p:cNvSpPr/>
          <p:nvPr/>
        </p:nvSpPr>
        <p:spPr>
          <a:xfrm rot="0" flipH="0" flipV="0">
            <a:off x="819150" y="3829050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85" name="" descr="{&quot;isTemplate&quot;:true,&quot;type&quot;:&quot;text&quot;}"/>
          <p:cNvSpPr txBox="1"/>
          <p:nvPr/>
        </p:nvSpPr>
        <p:spPr>
          <a:xfrm rot="0" flipH="0" flipV="0">
            <a:off x="895350" y="3867150"/>
            <a:ext cx="857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FFFFFF"/>
                </a:solidFill>
                <a:latin typeface="微软雅黑"/>
                <a:ea typeface="微软雅黑"/>
              </a:rPr>
              <a:t>1</a:t>
            </a:r>
            <a:endParaRPr/>
          </a:p>
        </p:txBody>
      </p:sp>
      <p:sp>
        <p:nvSpPr>
          <p:cNvPr id="286" name="" descr="{&quot;isTemplate&quot;:true,&quot;type&quot;:&quot;text&quot;}"/>
          <p:cNvSpPr txBox="1"/>
          <p:nvPr/>
        </p:nvSpPr>
        <p:spPr>
          <a:xfrm rot="0" flipH="0" flipV="0">
            <a:off x="1162050" y="3857625"/>
            <a:ext cx="20002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171616"/>
                </a:solidFill>
                <a:latin typeface="微软雅黑"/>
                <a:ea typeface="微软雅黑"/>
              </a:rPr>
              <a:t>高速飞行打标控制卡</a:t>
            </a:r>
            <a:endParaRPr/>
          </a:p>
        </p:txBody>
      </p:sp>
      <p:sp>
        <p:nvSpPr>
          <p:cNvPr id="287" name="" descr="{&quot;isTemplate&quot;:true,&quot;type&quot;:&quot;text&quot;}"/>
          <p:cNvSpPr txBox="1"/>
          <p:nvPr/>
        </p:nvSpPr>
        <p:spPr>
          <a:xfrm rot="0" flipH="0" flipV="0">
            <a:off x="3162300" y="3867150"/>
            <a:ext cx="82105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位图二维码工艺世界领先，比同行快</a:t>
            </a:r>
            <a:r>
              <a:rPr lang="en-US" sz="1050">
                <a:solidFill>
                  <a:srgbClr val="6B7280"/>
                </a:solidFill>
                <a:latin typeface="微软雅黑"/>
                <a:ea typeface="微软雅黑"/>
              </a:rPr>
              <a:t> 30% </a:t>
            </a: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且质量更好</a:t>
            </a:r>
            <a:endParaRPr/>
          </a:p>
        </p:txBody>
      </p:sp>
      <p:sp>
        <p:nvSpPr>
          <p:cNvPr id="288" name=""/>
          <p:cNvSpPr/>
          <p:nvPr/>
        </p:nvSpPr>
        <p:spPr>
          <a:xfrm rot="0" flipH="0" flipV="0">
            <a:off x="666750" y="4200525"/>
            <a:ext cx="10858500" cy="400050"/>
          </a:xfrm>
          <a:prstGeom prst="roundRect">
            <a:avLst>
              <a:gd name="adj" fmla="val 19048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289" name=""/>
          <p:cNvSpPr/>
          <p:nvPr/>
        </p:nvSpPr>
        <p:spPr>
          <a:xfrm rot="0" flipH="0" flipV="0">
            <a:off x="819150" y="4286250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90" name="" descr="{&quot;isTemplate&quot;:true,&quot;type&quot;:&quot;text&quot;}"/>
          <p:cNvSpPr txBox="1"/>
          <p:nvPr/>
        </p:nvSpPr>
        <p:spPr>
          <a:xfrm rot="0" flipH="0" flipV="0">
            <a:off x="895350" y="4324350"/>
            <a:ext cx="857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FFFFFF"/>
                </a:solidFill>
                <a:latin typeface="微软雅黑"/>
                <a:ea typeface="微软雅黑"/>
              </a:rPr>
              <a:t>2</a:t>
            </a:r>
            <a:endParaRPr/>
          </a:p>
        </p:txBody>
      </p:sp>
      <p:sp>
        <p:nvSpPr>
          <p:cNvPr id="291" name="" descr="{&quot;isTemplate&quot;:true,&quot;type&quot;:&quot;text&quot;}"/>
          <p:cNvSpPr txBox="1"/>
          <p:nvPr/>
        </p:nvSpPr>
        <p:spPr>
          <a:xfrm rot="0" flipH="0" flipV="0">
            <a:off x="1162050" y="4314825"/>
            <a:ext cx="20002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171616"/>
                </a:solidFill>
                <a:latin typeface="微软雅黑"/>
                <a:ea typeface="微软雅黑"/>
              </a:rPr>
              <a:t>硬件多点校正方案</a:t>
            </a:r>
            <a:endParaRPr/>
          </a:p>
        </p:txBody>
      </p:sp>
      <p:sp>
        <p:nvSpPr>
          <p:cNvPr id="292" name="" descr="{&quot;isTemplate&quot;:true,&quot;type&quot;:&quot;text&quot;}"/>
          <p:cNvSpPr txBox="1"/>
          <p:nvPr/>
        </p:nvSpPr>
        <p:spPr>
          <a:xfrm rot="0" flipH="0" flipV="0">
            <a:off x="3162300" y="4324350"/>
            <a:ext cx="82105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实时校正精度达</a:t>
            </a:r>
            <a:r>
              <a:rPr lang="en-US" sz="1050">
                <a:solidFill>
                  <a:srgbClr val="6B7280"/>
                </a:solidFill>
                <a:latin typeface="微软雅黑"/>
                <a:ea typeface="微软雅黑"/>
              </a:rPr>
              <a:t> ±10 </a:t>
            </a: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微米，彻底解决遗留多年的精度难题</a:t>
            </a:r>
            <a:endParaRPr/>
          </a:p>
        </p:txBody>
      </p:sp>
      <p:sp>
        <p:nvSpPr>
          <p:cNvPr id="293" name=""/>
          <p:cNvSpPr/>
          <p:nvPr/>
        </p:nvSpPr>
        <p:spPr>
          <a:xfrm rot="0" flipH="0" flipV="0">
            <a:off x="666750" y="4657725"/>
            <a:ext cx="10858500" cy="400050"/>
          </a:xfrm>
          <a:prstGeom prst="roundRect">
            <a:avLst>
              <a:gd name="adj" fmla="val 19048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294" name=""/>
          <p:cNvSpPr/>
          <p:nvPr/>
        </p:nvSpPr>
        <p:spPr>
          <a:xfrm rot="0" flipH="0" flipV="0">
            <a:off x="819150" y="4743450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95" name="" descr="{&quot;isTemplate&quot;:true,&quot;type&quot;:&quot;text&quot;}"/>
          <p:cNvSpPr txBox="1"/>
          <p:nvPr/>
        </p:nvSpPr>
        <p:spPr>
          <a:xfrm rot="0" flipH="0" flipV="0">
            <a:off x="895350" y="4781550"/>
            <a:ext cx="857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FFFFFF"/>
                </a:solidFill>
                <a:latin typeface="微软雅黑"/>
                <a:ea typeface="微软雅黑"/>
              </a:rPr>
              <a:t>3</a:t>
            </a:r>
            <a:endParaRPr/>
          </a:p>
        </p:txBody>
      </p:sp>
      <p:sp>
        <p:nvSpPr>
          <p:cNvPr id="296" name="" descr="{&quot;isTemplate&quot;:true,&quot;type&quot;:&quot;text&quot;}"/>
          <p:cNvSpPr txBox="1"/>
          <p:nvPr/>
        </p:nvSpPr>
        <p:spPr>
          <a:xfrm rot="0" flipH="0" flipV="0">
            <a:off x="1162050" y="4772025"/>
            <a:ext cx="20002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171616"/>
                </a:solidFill>
                <a:latin typeface="微软雅黑"/>
                <a:ea typeface="微软雅黑"/>
              </a:rPr>
              <a:t>高速旋转打标方案</a:t>
            </a:r>
            <a:endParaRPr/>
          </a:p>
        </p:txBody>
      </p:sp>
      <p:sp>
        <p:nvSpPr>
          <p:cNvPr id="297" name="" descr="{&quot;isTemplate&quot;:true,&quot;type&quot;:&quot;text&quot;}"/>
          <p:cNvSpPr txBox="1"/>
          <p:nvPr/>
        </p:nvSpPr>
        <p:spPr>
          <a:xfrm rot="0" flipH="0" flipV="0">
            <a:off x="3162300" y="4781550"/>
            <a:ext cx="82105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同步轴</a:t>
            </a:r>
            <a:r>
              <a:rPr lang="en-US" sz="1050">
                <a:solidFill>
                  <a:srgbClr val="6B7280"/>
                </a:solidFill>
                <a:latin typeface="微软雅黑"/>
                <a:ea typeface="微软雅黑"/>
              </a:rPr>
              <a:t>+</a:t>
            </a: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振镜控制，速度与品质均达业界顶尖</a:t>
            </a:r>
            <a:endParaRPr/>
          </a:p>
        </p:txBody>
      </p:sp>
      <p:sp>
        <p:nvSpPr>
          <p:cNvPr id="298" name=""/>
          <p:cNvSpPr/>
          <p:nvPr/>
        </p:nvSpPr>
        <p:spPr>
          <a:xfrm rot="0" flipH="0" flipV="0">
            <a:off x="666750" y="5114925"/>
            <a:ext cx="10858500" cy="400050"/>
          </a:xfrm>
          <a:prstGeom prst="roundRect">
            <a:avLst>
              <a:gd name="adj" fmla="val 19048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299" name=""/>
          <p:cNvSpPr/>
          <p:nvPr/>
        </p:nvSpPr>
        <p:spPr>
          <a:xfrm rot="0" flipH="0" flipV="0">
            <a:off x="819150" y="5200650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300" name="" descr="{&quot;isTemplate&quot;:true,&quot;type&quot;:&quot;text&quot;}"/>
          <p:cNvSpPr txBox="1"/>
          <p:nvPr/>
        </p:nvSpPr>
        <p:spPr>
          <a:xfrm rot="0" flipH="0" flipV="0">
            <a:off x="895350" y="5238750"/>
            <a:ext cx="857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FFFFFF"/>
                </a:solidFill>
                <a:latin typeface="微软雅黑"/>
                <a:ea typeface="微软雅黑"/>
              </a:rPr>
              <a:t>4</a:t>
            </a:r>
            <a:endParaRPr/>
          </a:p>
        </p:txBody>
      </p:sp>
      <p:sp>
        <p:nvSpPr>
          <p:cNvPr id="301" name="" descr="{&quot;isTemplate&quot;:true,&quot;type&quot;:&quot;text&quot;}"/>
          <p:cNvSpPr txBox="1"/>
          <p:nvPr/>
        </p:nvSpPr>
        <p:spPr>
          <a:xfrm rot="0" flipH="0" flipV="0">
            <a:off x="1162050" y="5229225"/>
            <a:ext cx="20002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171616"/>
                </a:solidFill>
                <a:latin typeface="微软雅黑"/>
                <a:ea typeface="微软雅黑"/>
              </a:rPr>
              <a:t>稳定耐久性测试方案</a:t>
            </a:r>
            <a:endParaRPr/>
          </a:p>
        </p:txBody>
      </p:sp>
      <p:sp>
        <p:nvSpPr>
          <p:cNvPr id="302" name="" descr="{&quot;isTemplate&quot;:true,&quot;type&quot;:&quot;text&quot;}"/>
          <p:cNvSpPr txBox="1"/>
          <p:nvPr/>
        </p:nvSpPr>
        <p:spPr>
          <a:xfrm rot="0" flipH="0" flipV="0">
            <a:off x="3162300" y="5238750"/>
            <a:ext cx="82105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产品测试量化自动化，实现</a:t>
            </a:r>
            <a:r>
              <a:rPr lang="en-US" sz="1050">
                <a:solidFill>
                  <a:srgbClr val="6B7280"/>
                </a:solidFill>
                <a:latin typeface="微软雅黑"/>
                <a:ea typeface="微软雅黑"/>
              </a:rPr>
              <a:t> 24 </a:t>
            </a: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小时稳定运行</a:t>
            </a:r>
            <a:endParaRPr/>
          </a:p>
        </p:txBody>
      </p:sp>
      <p:sp>
        <p:nvSpPr>
          <p:cNvPr id="303" name=""/>
          <p:cNvSpPr/>
          <p:nvPr/>
        </p:nvSpPr>
        <p:spPr>
          <a:xfrm rot="0" flipH="0" flipV="0">
            <a:off x="666750" y="5572125"/>
            <a:ext cx="10858500" cy="400050"/>
          </a:xfrm>
          <a:prstGeom prst="roundRect">
            <a:avLst>
              <a:gd name="adj" fmla="val 19048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304" name=""/>
          <p:cNvSpPr/>
          <p:nvPr/>
        </p:nvSpPr>
        <p:spPr>
          <a:xfrm rot="0" flipH="0" flipV="0">
            <a:off x="819150" y="5657850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305" name="" descr="{&quot;isTemplate&quot;:true,&quot;type&quot;:&quot;text&quot;}"/>
          <p:cNvSpPr txBox="1"/>
          <p:nvPr/>
        </p:nvSpPr>
        <p:spPr>
          <a:xfrm rot="0" flipH="0" flipV="0">
            <a:off x="895350" y="5695950"/>
            <a:ext cx="857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FFFFFF"/>
                </a:solidFill>
                <a:latin typeface="微软雅黑"/>
                <a:ea typeface="微软雅黑"/>
              </a:rPr>
              <a:t>5</a:t>
            </a:r>
            <a:endParaRPr/>
          </a:p>
        </p:txBody>
      </p:sp>
      <p:sp>
        <p:nvSpPr>
          <p:cNvPr id="306" name="" descr="{&quot;isTemplate&quot;:true,&quot;type&quot;:&quot;text&quot;}"/>
          <p:cNvSpPr txBox="1"/>
          <p:nvPr/>
        </p:nvSpPr>
        <p:spPr>
          <a:xfrm rot="0" flipH="0" flipV="0">
            <a:off x="1162050" y="5686425"/>
            <a:ext cx="20002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171616"/>
                </a:solidFill>
                <a:latin typeface="微软雅黑"/>
                <a:ea typeface="微软雅黑"/>
              </a:rPr>
              <a:t>EtherCAT </a:t>
            </a:r>
            <a:r>
              <a:rPr lang="zh-CN" sz="1125" b="1">
                <a:solidFill>
                  <a:srgbClr val="171616"/>
                </a:solidFill>
                <a:latin typeface="微软雅黑"/>
                <a:ea typeface="微软雅黑"/>
              </a:rPr>
              <a:t>总线技术</a:t>
            </a:r>
            <a:endParaRPr/>
          </a:p>
        </p:txBody>
      </p:sp>
      <p:sp>
        <p:nvSpPr>
          <p:cNvPr id="307" name="" descr="{&quot;isTemplate&quot;:true,&quot;type&quot;:&quot;text&quot;}"/>
          <p:cNvSpPr txBox="1"/>
          <p:nvPr/>
        </p:nvSpPr>
        <p:spPr>
          <a:xfrm rot="0" flipH="0" flipV="0">
            <a:off x="3162300" y="5695950"/>
            <a:ext cx="82105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为公司引入先进工业总线控制方案，实现国产替代</a:t>
            </a:r>
            <a:endParaRPr/>
          </a:p>
        </p:txBody>
      </p:sp>
      <p:sp>
        <p:nvSpPr>
          <p:cNvPr id="308" name=""/>
          <p:cNvSpPr/>
          <p:nvPr/>
        </p:nvSpPr>
        <p:spPr>
          <a:xfrm rot="0" flipH="0" flipV="0">
            <a:off x="0" y="670560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309" name=""/>
          <p:cNvSpPr/>
          <p:nvPr/>
        </p:nvSpPr>
        <p:spPr>
          <a:xfrm rot="0" flipH="0" flipV="0">
            <a:off x="6457950" y="670560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310" name=""/>
          <p:cNvSpPr/>
          <p:nvPr/>
        </p:nvSpPr>
        <p:spPr>
          <a:xfrm rot="0" flipH="0" flipV="0">
            <a:off x="9629775" y="6705600"/>
            <a:ext cx="2562225" cy="85725"/>
          </a:xfrm>
          <a:prstGeom prst="rect">
            <a:avLst/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311" name="" descr="{&quot;isTemplate&quot;:true,&quot;type&quot;:&quot;text&quot;}"/>
          <p:cNvSpPr txBox="1"/>
          <p:nvPr/>
        </p:nvSpPr>
        <p:spPr>
          <a:xfrm rot="0" flipH="0" flipV="0">
            <a:off x="11096625" y="6410325"/>
            <a:ext cx="4286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微软雅黑"/>
                <a:ea typeface="微软雅黑"/>
              </a:rPr>
              <a:t>08 / 12</a:t>
            </a:r>
            <a:endParaRPr/>
          </a:p>
        </p:txBody>
      </p:sp>
    </p:spTree>
  </p:cSld>
</p:sld>
</file>

<file path=ppt/slides/slide9.xml><?xml version="1.0" encoding="utf-8"?>
<p:sld xmlns:p="http://schemas.openxmlformats.org/presentationml/2006/main" xmlns:a="http://schemas.openxmlformats.org/drawingml/2006/main">
  <p:cSld>
    <p:spTree>
      <p:nvGrpSpPr>
        <p:cNvPr id="312" name="" descr="&lt;Slide style={{ width: '1280px', height: '720px', background: '#FFFFFF', padding: '0px' }}&gt;&#10;&#10;  {/* A 区留白 */}&#10;  &lt;Box style={{ height: 48 }} /&gt;&#10;&#10;  {/* B 区标题块 */}&#10;  &lt;Box style={{ height: 62, paddingLeft: 70, paddingRight: 70, flexDirection: 'row', alignItems: 'center' }}&gt;&#10;    &lt;Box style={{ width: 8, height: 34, background: '#C42819', marginRight: 18 }} /&gt;&#10;    &lt;Text style={{ fontSize: 34, fontWeight: 'bold', color: '#171616', fontFamily: '宋体' }}&gt;成果转化 · 团队能力 · 平台支撑&lt;/Text&gt;&#10;  &lt;/Box&gt;&#10;&#10;  {/* C 区内容 */}&#10;  &lt;Box style={{ flex: 1, paddingLeft: 70, paddingRight: 70, paddingTop: 26, paddingBottom: 30, flexDirection: 'row', gap: 24 }}&gt;&#10;&#10;    {/* 成果转化 */}&#10;    &lt;Box style={{ flex: 1, border: '1px solid #E5E7EB', borderRadius: 14, background: '#FFFFFF', flexDirection: 'column', overflow: 'hidden' }}&gt;&#10;      &lt;Box style={{ height: 52, background: '#C42819', justifyContent: 'center', paddingLeft: 22 }}&gt;&#10;        &lt;Text style={{ fontSize: 20, fontWeight: 'bold', color: '#FFFFFF', fontFamily: '宋体' }}&gt;成果转化&lt;/Text&gt;&#10;      &lt;/Box&gt;&#10;      &lt;Box style={{ flex: 1, paddingTop: 20, paddingBottom: 20, paddingLeft: 22, paddingRight: 22, flexDirection: 'column', gap: 14 }}&gt;&#10;        {[&#10;          ['行业大厂应用', '已应用于大族激光、海目星激光等头部厂商'],&#10;          ['填补省内空白', '突破高端激光飞行打标技术瓶颈'],&#10;          ['市场空间', '增材制造成果对应市场超 15 亿元'],&#10;        ].map((it, i) =&gt; (&#10;          &lt;Box key={i} style={{ flexDirection: 'row', alignItems: 'flex-start' }}&gt;&#10;            &lt;Box style={{ width: 8, height: 8, borderRadius: 4, background: '#E19825', marginTop: 7, marginRight: 10 }} /&gt;&#10;            &lt;Box style={{ flex: 1 }}&gt;&#10;              &lt;Text style={{ fontSize: 16, fontWeight: 'bold', color: '#171616', fontFamily: '微软雅黑' }}&gt;{it[0]}&lt;/Text&gt;&#10;              &lt;Text style={{ fontSize: 14, color: '#6B7280', fontFamily: '微软雅黑', marginTop: 3, lineHeight: 1.5 }}&gt;{it[1]}&lt;/Text&gt;&#10;            &lt;/Box&gt;&#10;          &lt;/Box&gt;&#10;        ))}&#10;      &lt;/Box&gt;&#10;    &lt;/Box&gt;&#10;&#10;    {/* 团队能力 */}&#10;    &lt;Box style={{ flex: 1, border: '1px solid #E5E7EB', borderRadius: 14, background: '#FFFFFF', flexDirection: 'column', overflow: 'hidden' }}&gt;&#10;      &lt;Box style={{ height: 52, background: '#EE5530', justifyContent: 'center', paddingLeft: 22 }}&gt;&#10;        &lt;Text style={{ fontSize: 20, fontWeight: 'bold', color: '#FFFFFF', fontFamily: '宋体' }}&gt;团队能力&lt;/Text&gt;&#10;      &lt;/Box&gt;&#10;      &lt;Box style={{ flex: 1, paddingTop: 20, paddingBottom: 20, paddingLeft: 22, paddingRight: 22, flexDirection: 'column', gap: 14 }}&gt;&#10;        {[&#10;          ['主导技术攻关', '牵头攻克多轴插补、PSO 同步等核心算法'],&#10;          ['体系建设', '建立知识库、项目归档、量化测试基准'],&#10;          ['可靠性保障', '推动产品实现 24 小时稳定运行'],&#10;        ].map((it, i) =&gt; (&#10;          &lt;Box key={i} style={{ flexDirection: 'row', alignItems: 'flex-start' }}&gt;&#10;            &lt;Box style={{ width: 8, height: 8, borderRadius: 4, background: '#E19825', marginTop: 7, marginRight: 10 }} /&gt;&#10;            &lt;Box style={{ flex: 1 }}&gt;&#10;              &lt;Text style={{ fontSize: 16, fontWeight: 'bold', color: '#171616', fontFamily: '微软雅黑' }}&gt;{it[0]}&lt;/Text&gt;&#10;              &lt;Text style={{ fontSize: 14, color: '#6B7280', fontFamily: '微软雅黑', marginTop: 3, lineHeight: 1.5 }}&gt;{it[1]}&lt;/Text&gt;&#10;            &lt;/Box&gt;&#10;          &lt;/Box&gt;&#10;        ))}&#10;      &lt;/Box&gt;&#10;    &lt;/Box&gt;&#10;&#10;    {/* 平台支撑 */}&#10;    &lt;Box style={{ flex: 1, border: '1px solid #E5E7EB', borderRadius: 14, background: '#FFFFFF', flexDirection: 'column', overflow: 'hidden' }}&gt;&#10;      &lt;Box style={{ height: 52, background: '#F26B40', justifyContent: 'center', paddingLeft: 22 }}&gt;&#10;        &lt;Text style={{ fontSize: 20, fontWeight: 'bold', color: '#FFFFFF', fontFamily: '宋体' }}&gt;平台支撑&lt;/Text&gt;&#10;      &lt;/Box&gt;&#10;      &lt;Box style={{ flex: 1, paddingTop: 20, paddingBottom: 20, paddingLeft: 22, paddingRight: 22, flexDirection: 'column', gap: 14 }}&gt;&#10;        {[&#10;          ['资质平台', '高新技术企业、省专精特新中小企业'],&#10;          ['创新载体', '省激光控制系统工程中心、新型研发机构'],&#10;          ['行业地位', '研发实力居国内同行业前三'],&#10;        ].map((it, i) =&gt; (&#10;          &lt;Box key={i} style={{ flexDirection: 'row', alignItems: 'flex-start' }}&gt;&#10;            &lt;Box style={{ width: 8, height: 8, borderRadius: 4, background: '#E19825', marginTop: 7, marginRight: 10 }} /&gt;&#10;            &lt;Box style={{ flex: 1 }}&gt;&#10;              &lt;Text style={{ fontSize: 16, fontWeight: 'bold', color: '#171616', fontFamily: '微软雅黑' }}&gt;{it[0]}&lt;/Text&gt;&#10;              &lt;Text style={{ fontSize: 14, color: '#6B7280', fontFamily: '微软雅黑', marginTop: 3, lineHeight: 1.5 }}&gt;{it[1]}&lt;/Text&gt;&#10;            &lt;/Box&gt;&#10;          &lt;/Box&gt;&#10;        ))}&#10;      &lt;/Box&gt;&#10;    &lt;/Box&gt;&#10;&#10;  &lt;/Box&gt;&#10;&#10;  {/* D 区页脚装饰条 */}&#10;  &lt;Box style={{ height: 20, flexDirection: 'row' }}&gt;&#10;    &lt;Box style={{ flex: 53, height: 9, background: '#C42819' }} /&gt;&#10;    &lt;Box style={{ flex: 26, height: 9, background: '#EE5530' }} /&gt;&#10;    &lt;Box style={{ flex: 21, height: 9, background: '#F26B40' }} /&gt;&#10;  &lt;/Box&gt;&#10;  &lt;Box style={{ position: 'absolute', bottom: 34, right: 70 }}&gt;&#10;    &lt;Text style={{ fontSize: 14, color: '#9CA3AF', fontFamily: '微软雅黑' }}&gt;09 / 12&lt;/Text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14" name=""/>
          <p:cNvSpPr/>
          <p:nvPr/>
        </p:nvSpPr>
        <p:spPr>
          <a:xfrm rot="0" flipH="0" flipV="0">
            <a:off x="666750" y="590550"/>
            <a:ext cx="76200" cy="32385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315" name="" descr="{&quot;isTemplate&quot;:true,&quot;type&quot;:&quot;text&quot;}"/>
          <p:cNvSpPr txBox="1"/>
          <p:nvPr/>
        </p:nvSpPr>
        <p:spPr>
          <a:xfrm rot="0" flipH="0" flipV="0">
            <a:off x="914400" y="561975"/>
            <a:ext cx="4505325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71616"/>
                </a:solidFill>
                <a:latin typeface="宋体"/>
                <a:ea typeface="宋体"/>
              </a:rPr>
              <a:t>成果转化</a:t>
            </a:r>
            <a:r>
              <a:rPr lang="en-US" sz="2550" b="1">
                <a:solidFill>
                  <a:srgbClr val="171616"/>
                </a:solidFill>
                <a:latin typeface="宋体"/>
                <a:ea typeface="宋体"/>
              </a:rPr>
              <a:t> · </a:t>
            </a:r>
            <a:r>
              <a:rPr lang="zh-CN" sz="2550" b="1">
                <a:solidFill>
                  <a:srgbClr val="171616"/>
                </a:solidFill>
                <a:latin typeface="宋体"/>
                <a:ea typeface="宋体"/>
              </a:rPr>
              <a:t>团队能力</a:t>
            </a:r>
            <a:r>
              <a:rPr lang="en-US" sz="2550" b="1">
                <a:solidFill>
                  <a:srgbClr val="171616"/>
                </a:solidFill>
                <a:latin typeface="宋体"/>
                <a:ea typeface="宋体"/>
              </a:rPr>
              <a:t> · </a:t>
            </a:r>
            <a:r>
              <a:rPr lang="zh-CN" sz="2550" b="1">
                <a:solidFill>
                  <a:srgbClr val="171616"/>
                </a:solidFill>
                <a:latin typeface="宋体"/>
                <a:ea typeface="宋体"/>
              </a:rPr>
              <a:t>平台支撑</a:t>
            </a:r>
            <a:endParaRPr/>
          </a:p>
        </p:txBody>
      </p:sp>
      <p:sp>
        <p:nvSpPr>
          <p:cNvPr id="316" name=""/>
          <p:cNvSpPr/>
          <p:nvPr/>
        </p:nvSpPr>
        <p:spPr>
          <a:xfrm rot="0" flipH="0" flipV="0">
            <a:off x="666750" y="1295400"/>
            <a:ext cx="3467100" cy="508635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317" name=""/>
          <p:cNvSpPr/>
          <p:nvPr/>
        </p:nvSpPr>
        <p:spPr>
          <a:xfrm rot="0" flipH="0" flipV="0">
            <a:off x="666750" y="1295400"/>
            <a:ext cx="3467100" cy="495300"/>
          </a:xfrm>
          <a:custGeom>
            <a:pathLst>
              <a:path w="364" h="52">
                <a:moveTo>
                  <a:pt x="350" y="0"/>
                </a:moveTo>
                <a:cubicBezTo>
                  <a:pt x="358" y="0"/>
                  <a:pt x="364" y="6"/>
                  <a:pt x="364" y="14"/>
                </a:cubicBezTo>
                <a:lnTo>
                  <a:pt x="364" y="52"/>
                </a:lnTo>
                <a:lnTo>
                  <a:pt x="0" y="52"/>
                </a:lnTo>
                <a:lnTo>
                  <a:pt x="0" y="14"/>
                </a:lnTo>
                <a:cubicBezTo>
                  <a:pt x="0" y="6"/>
                  <a:pt x="6" y="0"/>
                  <a:pt x="14" y="0"/>
                </a:cubicBezTo>
                <a:lnTo>
                  <a:pt x="350" y="0"/>
                </a:lnTo>
                <a:close/>
              </a:path>
            </a:pathLst>
          </a:custGeom>
          <a:solidFill>
            <a:srgbClr val="C42819"/>
          </a:solidFill>
          <a:ln/>
        </p:spPr>
        <p:txBody>
          <a:bodyPr/>
          <a:p/>
        </p:txBody>
      </p:sp>
      <p:sp>
        <p:nvSpPr>
          <p:cNvPr id="318" name="" descr="{&quot;isTemplate&quot;:true,&quot;type&quot;:&quot;text&quot;}"/>
          <p:cNvSpPr txBox="1"/>
          <p:nvPr/>
        </p:nvSpPr>
        <p:spPr>
          <a:xfrm rot="0" flipH="0" flipV="0">
            <a:off x="876300" y="1428750"/>
            <a:ext cx="32575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FFFFFF"/>
                </a:solidFill>
                <a:latin typeface="宋体"/>
                <a:ea typeface="宋体"/>
              </a:rPr>
              <a:t>成果转化</a:t>
            </a:r>
            <a:endParaRPr/>
          </a:p>
        </p:txBody>
      </p:sp>
      <p:sp>
        <p:nvSpPr>
          <p:cNvPr id="319" name=""/>
          <p:cNvSpPr/>
          <p:nvPr/>
        </p:nvSpPr>
        <p:spPr>
          <a:xfrm rot="0" flipH="0" flipV="0">
            <a:off x="876300" y="20478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19825"/>
          </a:solidFill>
          <a:ln/>
        </p:spPr>
        <p:txBody>
          <a:bodyPr/>
          <a:p/>
        </p:txBody>
      </p:sp>
      <p:sp>
        <p:nvSpPr>
          <p:cNvPr id="320" name="" descr="{&quot;isTemplate&quot;:true,&quot;type&quot;:&quot;text&quot;}"/>
          <p:cNvSpPr txBox="1"/>
          <p:nvPr/>
        </p:nvSpPr>
        <p:spPr>
          <a:xfrm rot="0" flipH="0" flipV="0">
            <a:off x="1047750" y="1981200"/>
            <a:ext cx="28765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71616"/>
                </a:solidFill>
                <a:latin typeface="微软雅黑"/>
                <a:ea typeface="微软雅黑"/>
              </a:rPr>
              <a:t>行业大厂应用</a:t>
            </a:r>
            <a:endParaRPr/>
          </a:p>
        </p:txBody>
      </p:sp>
      <p:sp>
        <p:nvSpPr>
          <p:cNvPr id="321" name="" descr="{&quot;isTemplate&quot;:true,&quot;type&quot;:&quot;text&quot;}"/>
          <p:cNvSpPr txBox="1"/>
          <p:nvPr/>
        </p:nvSpPr>
        <p:spPr>
          <a:xfrm rot="0" flipH="0" flipV="0">
            <a:off x="1047750" y="2200275"/>
            <a:ext cx="2876550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已应用于大族激光、海目星激光等头部厂商</a:t>
            </a:r>
            <a:endParaRPr/>
          </a:p>
        </p:txBody>
      </p:sp>
      <p:sp>
        <p:nvSpPr>
          <p:cNvPr id="322" name=""/>
          <p:cNvSpPr/>
          <p:nvPr/>
        </p:nvSpPr>
        <p:spPr>
          <a:xfrm rot="0" flipH="0" flipV="0">
            <a:off x="876300" y="26479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E19825"/>
          </a:solidFill>
          <a:ln/>
        </p:spPr>
        <p:txBody>
          <a:bodyPr/>
          <a:p/>
        </p:txBody>
      </p:sp>
      <p:sp>
        <p:nvSpPr>
          <p:cNvPr id="323" name="" descr="{&quot;isTemplate&quot;:true,&quot;type&quot;:&quot;text&quot;}"/>
          <p:cNvSpPr txBox="1"/>
          <p:nvPr/>
        </p:nvSpPr>
        <p:spPr>
          <a:xfrm rot="0" flipH="0" flipV="0">
            <a:off x="1047750" y="2581275"/>
            <a:ext cx="28765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71616"/>
                </a:solidFill>
                <a:latin typeface="微软雅黑"/>
                <a:ea typeface="微软雅黑"/>
              </a:rPr>
              <a:t>填补省内空白</a:t>
            </a:r>
            <a:endParaRPr/>
          </a:p>
        </p:txBody>
      </p:sp>
      <p:sp>
        <p:nvSpPr>
          <p:cNvPr id="324" name="" descr="{&quot;isTemplate&quot;:true,&quot;type&quot;:&quot;text&quot;}"/>
          <p:cNvSpPr txBox="1"/>
          <p:nvPr/>
        </p:nvSpPr>
        <p:spPr>
          <a:xfrm rot="0" flipH="0" flipV="0">
            <a:off x="1047750" y="2800350"/>
            <a:ext cx="2876550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突破高端激光飞行打标技术瓶颈</a:t>
            </a:r>
            <a:endParaRPr/>
          </a:p>
        </p:txBody>
      </p:sp>
      <p:sp>
        <p:nvSpPr>
          <p:cNvPr id="325" name=""/>
          <p:cNvSpPr/>
          <p:nvPr/>
        </p:nvSpPr>
        <p:spPr>
          <a:xfrm rot="0" flipH="0" flipV="0">
            <a:off x="876300" y="32480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19825"/>
          </a:solidFill>
          <a:ln/>
        </p:spPr>
        <p:txBody>
          <a:bodyPr/>
          <a:p/>
        </p:txBody>
      </p:sp>
      <p:sp>
        <p:nvSpPr>
          <p:cNvPr id="326" name="" descr="{&quot;isTemplate&quot;:true,&quot;type&quot;:&quot;text&quot;}"/>
          <p:cNvSpPr txBox="1"/>
          <p:nvPr/>
        </p:nvSpPr>
        <p:spPr>
          <a:xfrm rot="0" flipH="0" flipV="0">
            <a:off x="1047750" y="3181350"/>
            <a:ext cx="28765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71616"/>
                </a:solidFill>
                <a:latin typeface="微软雅黑"/>
                <a:ea typeface="微软雅黑"/>
              </a:rPr>
              <a:t>市场空间</a:t>
            </a:r>
            <a:endParaRPr/>
          </a:p>
        </p:txBody>
      </p:sp>
      <p:sp>
        <p:nvSpPr>
          <p:cNvPr id="327" name="" descr="{&quot;isTemplate&quot;:true,&quot;type&quot;:&quot;text&quot;}"/>
          <p:cNvSpPr txBox="1"/>
          <p:nvPr/>
        </p:nvSpPr>
        <p:spPr>
          <a:xfrm rot="0" flipH="0" flipV="0">
            <a:off x="1047750" y="3400425"/>
            <a:ext cx="2876550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增材制造成果对应市场超</a:t>
            </a:r>
            <a:r>
              <a:rPr lang="en-US" sz="1050">
                <a:solidFill>
                  <a:srgbClr val="6B7280"/>
                </a:solidFill>
                <a:latin typeface="微软雅黑"/>
                <a:ea typeface="微软雅黑"/>
              </a:rPr>
              <a:t> 15 </a:t>
            </a: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亿元</a:t>
            </a:r>
            <a:endParaRPr/>
          </a:p>
        </p:txBody>
      </p:sp>
      <p:sp>
        <p:nvSpPr>
          <p:cNvPr id="328" name=""/>
          <p:cNvSpPr/>
          <p:nvPr/>
        </p:nvSpPr>
        <p:spPr>
          <a:xfrm rot="0" flipH="0" flipV="0">
            <a:off x="4362450" y="1295400"/>
            <a:ext cx="3467100" cy="508635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329" name=""/>
          <p:cNvSpPr/>
          <p:nvPr/>
        </p:nvSpPr>
        <p:spPr>
          <a:xfrm rot="0" flipH="0" flipV="0">
            <a:off x="4362450" y="1295400"/>
            <a:ext cx="3467100" cy="495300"/>
          </a:xfrm>
          <a:custGeom>
            <a:pathLst>
              <a:path w="364" h="52">
                <a:moveTo>
                  <a:pt x="350" y="0"/>
                </a:moveTo>
                <a:cubicBezTo>
                  <a:pt x="358" y="0"/>
                  <a:pt x="364" y="6"/>
                  <a:pt x="364" y="14"/>
                </a:cubicBezTo>
                <a:lnTo>
                  <a:pt x="364" y="52"/>
                </a:lnTo>
                <a:lnTo>
                  <a:pt x="0" y="52"/>
                </a:lnTo>
                <a:lnTo>
                  <a:pt x="0" y="14"/>
                </a:lnTo>
                <a:cubicBezTo>
                  <a:pt x="0" y="6"/>
                  <a:pt x="6" y="0"/>
                  <a:pt x="14" y="0"/>
                </a:cubicBezTo>
                <a:lnTo>
                  <a:pt x="350" y="0"/>
                </a:lnTo>
                <a:close/>
              </a:path>
            </a:pathLst>
          </a:custGeom>
          <a:solidFill>
            <a:srgbClr val="EE5530"/>
          </a:solidFill>
          <a:ln/>
        </p:spPr>
        <p:txBody>
          <a:bodyPr/>
          <a:p/>
        </p:txBody>
      </p:sp>
      <p:sp>
        <p:nvSpPr>
          <p:cNvPr id="330" name="" descr="{&quot;isTemplate&quot;:true,&quot;type&quot;:&quot;text&quot;}"/>
          <p:cNvSpPr txBox="1"/>
          <p:nvPr/>
        </p:nvSpPr>
        <p:spPr>
          <a:xfrm rot="0" flipH="0" flipV="0">
            <a:off x="4572000" y="1428750"/>
            <a:ext cx="32575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FFFFFF"/>
                </a:solidFill>
                <a:latin typeface="宋体"/>
                <a:ea typeface="宋体"/>
              </a:rPr>
              <a:t>团队能力</a:t>
            </a:r>
            <a:endParaRPr/>
          </a:p>
        </p:txBody>
      </p:sp>
      <p:sp>
        <p:nvSpPr>
          <p:cNvPr id="331" name=""/>
          <p:cNvSpPr/>
          <p:nvPr/>
        </p:nvSpPr>
        <p:spPr>
          <a:xfrm rot="0" flipH="0" flipV="0">
            <a:off x="4572000" y="20478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19825"/>
          </a:solidFill>
          <a:ln/>
        </p:spPr>
        <p:txBody>
          <a:bodyPr/>
          <a:p/>
        </p:txBody>
      </p:sp>
      <p:sp>
        <p:nvSpPr>
          <p:cNvPr id="332" name="" descr="{&quot;isTemplate&quot;:true,&quot;type&quot;:&quot;text&quot;}"/>
          <p:cNvSpPr txBox="1"/>
          <p:nvPr/>
        </p:nvSpPr>
        <p:spPr>
          <a:xfrm rot="0" flipH="0" flipV="0">
            <a:off x="4743450" y="1981200"/>
            <a:ext cx="28765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71616"/>
                </a:solidFill>
                <a:latin typeface="微软雅黑"/>
                <a:ea typeface="微软雅黑"/>
              </a:rPr>
              <a:t>主导技术攻关</a:t>
            </a:r>
            <a:endParaRPr/>
          </a:p>
        </p:txBody>
      </p:sp>
      <p:sp>
        <p:nvSpPr>
          <p:cNvPr id="333" name="" descr="{&quot;isTemplate&quot;:true,&quot;type&quot;:&quot;text&quot;}"/>
          <p:cNvSpPr txBox="1"/>
          <p:nvPr/>
        </p:nvSpPr>
        <p:spPr>
          <a:xfrm rot="0" flipH="0" flipV="0">
            <a:off x="4743450" y="2200275"/>
            <a:ext cx="2876550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牵头攻克多轴插补、</a:t>
            </a:r>
            <a:r>
              <a:rPr lang="en-US" sz="1050">
                <a:solidFill>
                  <a:srgbClr val="6B7280"/>
                </a:solidFill>
                <a:latin typeface="微软雅黑"/>
                <a:ea typeface="微软雅黑"/>
              </a:rPr>
              <a:t>PSO </a:t>
            </a: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同步等核心算法</a:t>
            </a:r>
            <a:endParaRPr/>
          </a:p>
        </p:txBody>
      </p:sp>
      <p:sp>
        <p:nvSpPr>
          <p:cNvPr id="334" name=""/>
          <p:cNvSpPr/>
          <p:nvPr/>
        </p:nvSpPr>
        <p:spPr>
          <a:xfrm rot="0" flipH="0" flipV="0">
            <a:off x="4572000" y="26479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E19825"/>
          </a:solidFill>
          <a:ln/>
        </p:spPr>
        <p:txBody>
          <a:bodyPr/>
          <a:p/>
        </p:txBody>
      </p:sp>
      <p:sp>
        <p:nvSpPr>
          <p:cNvPr id="335" name="" descr="{&quot;isTemplate&quot;:true,&quot;type&quot;:&quot;text&quot;}"/>
          <p:cNvSpPr txBox="1"/>
          <p:nvPr/>
        </p:nvSpPr>
        <p:spPr>
          <a:xfrm rot="0" flipH="0" flipV="0">
            <a:off x="4743450" y="2581275"/>
            <a:ext cx="28765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71616"/>
                </a:solidFill>
                <a:latin typeface="微软雅黑"/>
                <a:ea typeface="微软雅黑"/>
              </a:rPr>
              <a:t>体系建设</a:t>
            </a:r>
            <a:endParaRPr/>
          </a:p>
        </p:txBody>
      </p:sp>
      <p:sp>
        <p:nvSpPr>
          <p:cNvPr id="336" name="" descr="{&quot;isTemplate&quot;:true,&quot;type&quot;:&quot;text&quot;}"/>
          <p:cNvSpPr txBox="1"/>
          <p:nvPr/>
        </p:nvSpPr>
        <p:spPr>
          <a:xfrm rot="0" flipH="0" flipV="0">
            <a:off x="4743450" y="2800350"/>
            <a:ext cx="2876550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建立知识库、项目归档、量化测试基准</a:t>
            </a:r>
            <a:endParaRPr/>
          </a:p>
        </p:txBody>
      </p:sp>
      <p:sp>
        <p:nvSpPr>
          <p:cNvPr id="337" name=""/>
          <p:cNvSpPr/>
          <p:nvPr/>
        </p:nvSpPr>
        <p:spPr>
          <a:xfrm rot="0" flipH="0" flipV="0">
            <a:off x="4572000" y="32480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19825"/>
          </a:solidFill>
          <a:ln/>
        </p:spPr>
        <p:txBody>
          <a:bodyPr/>
          <a:p/>
        </p:txBody>
      </p:sp>
      <p:sp>
        <p:nvSpPr>
          <p:cNvPr id="338" name="" descr="{&quot;isTemplate&quot;:true,&quot;type&quot;:&quot;text&quot;}"/>
          <p:cNvSpPr txBox="1"/>
          <p:nvPr/>
        </p:nvSpPr>
        <p:spPr>
          <a:xfrm rot="0" flipH="0" flipV="0">
            <a:off x="4743450" y="3181350"/>
            <a:ext cx="28765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71616"/>
                </a:solidFill>
                <a:latin typeface="微软雅黑"/>
                <a:ea typeface="微软雅黑"/>
              </a:rPr>
              <a:t>可靠性保障</a:t>
            </a:r>
            <a:endParaRPr/>
          </a:p>
        </p:txBody>
      </p:sp>
      <p:sp>
        <p:nvSpPr>
          <p:cNvPr id="339" name="" descr="{&quot;isTemplate&quot;:true,&quot;type&quot;:&quot;text&quot;}"/>
          <p:cNvSpPr txBox="1"/>
          <p:nvPr/>
        </p:nvSpPr>
        <p:spPr>
          <a:xfrm rot="0" flipH="0" flipV="0">
            <a:off x="4743450" y="3400425"/>
            <a:ext cx="2876550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推动产品实现</a:t>
            </a:r>
            <a:r>
              <a:rPr lang="en-US" sz="1050">
                <a:solidFill>
                  <a:srgbClr val="6B7280"/>
                </a:solidFill>
                <a:latin typeface="微软雅黑"/>
                <a:ea typeface="微软雅黑"/>
              </a:rPr>
              <a:t> 24 </a:t>
            </a: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小时稳定运行</a:t>
            </a:r>
            <a:endParaRPr/>
          </a:p>
        </p:txBody>
      </p:sp>
      <p:sp>
        <p:nvSpPr>
          <p:cNvPr id="340" name=""/>
          <p:cNvSpPr/>
          <p:nvPr/>
        </p:nvSpPr>
        <p:spPr>
          <a:xfrm rot="0" flipH="0" flipV="0">
            <a:off x="8058150" y="1295400"/>
            <a:ext cx="3467100" cy="508635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341" name=""/>
          <p:cNvSpPr/>
          <p:nvPr/>
        </p:nvSpPr>
        <p:spPr>
          <a:xfrm rot="0" flipH="0" flipV="0">
            <a:off x="8058150" y="1295400"/>
            <a:ext cx="3467100" cy="495300"/>
          </a:xfrm>
          <a:custGeom>
            <a:pathLst>
              <a:path w="364" h="52">
                <a:moveTo>
                  <a:pt x="350" y="0"/>
                </a:moveTo>
                <a:cubicBezTo>
                  <a:pt x="358" y="0"/>
                  <a:pt x="364" y="6"/>
                  <a:pt x="364" y="14"/>
                </a:cubicBezTo>
                <a:lnTo>
                  <a:pt x="364" y="52"/>
                </a:lnTo>
                <a:lnTo>
                  <a:pt x="0" y="52"/>
                </a:lnTo>
                <a:lnTo>
                  <a:pt x="0" y="14"/>
                </a:lnTo>
                <a:cubicBezTo>
                  <a:pt x="0" y="6"/>
                  <a:pt x="6" y="0"/>
                  <a:pt x="14" y="0"/>
                </a:cubicBezTo>
                <a:lnTo>
                  <a:pt x="350" y="0"/>
                </a:lnTo>
                <a:close/>
              </a:path>
            </a:pathLst>
          </a:custGeom>
          <a:solidFill>
            <a:srgbClr val="F26B40"/>
          </a:solidFill>
          <a:ln/>
        </p:spPr>
        <p:txBody>
          <a:bodyPr/>
          <a:p/>
        </p:txBody>
      </p:sp>
      <p:sp>
        <p:nvSpPr>
          <p:cNvPr id="342" name="" descr="{&quot;isTemplate&quot;:true,&quot;type&quot;:&quot;text&quot;}"/>
          <p:cNvSpPr txBox="1"/>
          <p:nvPr/>
        </p:nvSpPr>
        <p:spPr>
          <a:xfrm rot="0" flipH="0" flipV="0">
            <a:off x="8267700" y="1428750"/>
            <a:ext cx="32575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FFFFFF"/>
                </a:solidFill>
                <a:latin typeface="宋体"/>
                <a:ea typeface="宋体"/>
              </a:rPr>
              <a:t>平台支撑</a:t>
            </a:r>
            <a:endParaRPr/>
          </a:p>
        </p:txBody>
      </p:sp>
      <p:sp>
        <p:nvSpPr>
          <p:cNvPr id="343" name=""/>
          <p:cNvSpPr/>
          <p:nvPr/>
        </p:nvSpPr>
        <p:spPr>
          <a:xfrm rot="0" flipH="0" flipV="0">
            <a:off x="8267700" y="20478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19825"/>
          </a:solidFill>
          <a:ln/>
        </p:spPr>
        <p:txBody>
          <a:bodyPr/>
          <a:p/>
        </p:txBody>
      </p:sp>
      <p:sp>
        <p:nvSpPr>
          <p:cNvPr id="344" name="" descr="{&quot;isTemplate&quot;:true,&quot;type&quot;:&quot;text&quot;}"/>
          <p:cNvSpPr txBox="1"/>
          <p:nvPr/>
        </p:nvSpPr>
        <p:spPr>
          <a:xfrm rot="0" flipH="0" flipV="0">
            <a:off x="8439150" y="1981200"/>
            <a:ext cx="28765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71616"/>
                </a:solidFill>
                <a:latin typeface="微软雅黑"/>
                <a:ea typeface="微软雅黑"/>
              </a:rPr>
              <a:t>资质平台</a:t>
            </a:r>
            <a:endParaRPr/>
          </a:p>
        </p:txBody>
      </p:sp>
      <p:sp>
        <p:nvSpPr>
          <p:cNvPr id="345" name="" descr="{&quot;isTemplate&quot;:true,&quot;type&quot;:&quot;text&quot;}"/>
          <p:cNvSpPr txBox="1"/>
          <p:nvPr/>
        </p:nvSpPr>
        <p:spPr>
          <a:xfrm rot="0" flipH="0" flipV="0">
            <a:off x="8439150" y="2200275"/>
            <a:ext cx="2876550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高新技术企业、省专精特新中小企业</a:t>
            </a:r>
            <a:endParaRPr/>
          </a:p>
        </p:txBody>
      </p:sp>
      <p:sp>
        <p:nvSpPr>
          <p:cNvPr id="346" name=""/>
          <p:cNvSpPr/>
          <p:nvPr/>
        </p:nvSpPr>
        <p:spPr>
          <a:xfrm rot="0" flipH="0" flipV="0">
            <a:off x="8267700" y="26479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E19825"/>
          </a:solidFill>
          <a:ln/>
        </p:spPr>
        <p:txBody>
          <a:bodyPr/>
          <a:p/>
        </p:txBody>
      </p:sp>
      <p:sp>
        <p:nvSpPr>
          <p:cNvPr id="347" name="" descr="{&quot;isTemplate&quot;:true,&quot;type&quot;:&quot;text&quot;}"/>
          <p:cNvSpPr txBox="1"/>
          <p:nvPr/>
        </p:nvSpPr>
        <p:spPr>
          <a:xfrm rot="0" flipH="0" flipV="0">
            <a:off x="8439150" y="2581275"/>
            <a:ext cx="28765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71616"/>
                </a:solidFill>
                <a:latin typeface="微软雅黑"/>
                <a:ea typeface="微软雅黑"/>
              </a:rPr>
              <a:t>创新载体</a:t>
            </a:r>
            <a:endParaRPr/>
          </a:p>
        </p:txBody>
      </p:sp>
      <p:sp>
        <p:nvSpPr>
          <p:cNvPr id="348" name="" descr="{&quot;isTemplate&quot;:true,&quot;type&quot;:&quot;text&quot;}"/>
          <p:cNvSpPr txBox="1"/>
          <p:nvPr/>
        </p:nvSpPr>
        <p:spPr>
          <a:xfrm rot="0" flipH="0" flipV="0">
            <a:off x="8439150" y="2800350"/>
            <a:ext cx="2876550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省激光控制系统工程中心、新型研发机构</a:t>
            </a:r>
            <a:endParaRPr/>
          </a:p>
        </p:txBody>
      </p:sp>
      <p:sp>
        <p:nvSpPr>
          <p:cNvPr id="349" name=""/>
          <p:cNvSpPr/>
          <p:nvPr/>
        </p:nvSpPr>
        <p:spPr>
          <a:xfrm rot="0" flipH="0" flipV="0">
            <a:off x="8267700" y="32480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19825"/>
          </a:solidFill>
          <a:ln/>
        </p:spPr>
        <p:txBody>
          <a:bodyPr/>
          <a:p/>
        </p:txBody>
      </p:sp>
      <p:sp>
        <p:nvSpPr>
          <p:cNvPr id="350" name="" descr="{&quot;isTemplate&quot;:true,&quot;type&quot;:&quot;text&quot;}"/>
          <p:cNvSpPr txBox="1"/>
          <p:nvPr/>
        </p:nvSpPr>
        <p:spPr>
          <a:xfrm rot="0" flipH="0" flipV="0">
            <a:off x="8439150" y="3181350"/>
            <a:ext cx="28765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171616"/>
                </a:solidFill>
                <a:latin typeface="微软雅黑"/>
                <a:ea typeface="微软雅黑"/>
              </a:rPr>
              <a:t>行业地位</a:t>
            </a:r>
            <a:endParaRPr/>
          </a:p>
        </p:txBody>
      </p:sp>
      <p:sp>
        <p:nvSpPr>
          <p:cNvPr id="351" name="" descr="{&quot;isTemplate&quot;:true,&quot;type&quot;:&quot;text&quot;}"/>
          <p:cNvSpPr txBox="1"/>
          <p:nvPr/>
        </p:nvSpPr>
        <p:spPr>
          <a:xfrm rot="0" flipH="0" flipV="0">
            <a:off x="8439150" y="3400425"/>
            <a:ext cx="2876550" cy="2476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050">
                <a:solidFill>
                  <a:srgbClr val="6B7280"/>
                </a:solidFill>
                <a:latin typeface="微软雅黑"/>
                <a:ea typeface="微软雅黑"/>
              </a:rPr>
              <a:t>研发实力居国内同行业前三</a:t>
            </a:r>
            <a:endParaRPr/>
          </a:p>
        </p:txBody>
      </p:sp>
      <p:sp>
        <p:nvSpPr>
          <p:cNvPr id="352" name=""/>
          <p:cNvSpPr/>
          <p:nvPr/>
        </p:nvSpPr>
        <p:spPr>
          <a:xfrm rot="0" flipH="0" flipV="0">
            <a:off x="0" y="666750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353" name=""/>
          <p:cNvSpPr/>
          <p:nvPr/>
        </p:nvSpPr>
        <p:spPr>
          <a:xfrm rot="0" flipH="0" flipV="0">
            <a:off x="6457950" y="666750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354" name=""/>
          <p:cNvSpPr/>
          <p:nvPr/>
        </p:nvSpPr>
        <p:spPr>
          <a:xfrm rot="0" flipH="0" flipV="0">
            <a:off x="9629775" y="6667500"/>
            <a:ext cx="2562225" cy="85725"/>
          </a:xfrm>
          <a:prstGeom prst="rect">
            <a:avLst/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355" name="" descr="{&quot;isTemplate&quot;:true,&quot;type&quot;:&quot;text&quot;}"/>
          <p:cNvSpPr txBox="1"/>
          <p:nvPr/>
        </p:nvSpPr>
        <p:spPr>
          <a:xfrm rot="0" flipH="0" flipV="0">
            <a:off x="11096625" y="6372225"/>
            <a:ext cx="4286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微软雅黑"/>
                <a:ea typeface="微软雅黑"/>
              </a:rPr>
              <a:t>09 / 12</a:t>
            </a:r>
            <a:endParaRPr/>
          </a:p>
        </p:txBody>
      </p:sp>
    </p:spTree>
  </p:cSld>
</p:sld>
</file>

<file path=ppt/slides/slide10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19" name="" descr="&lt;Slide style={{ width: '1280px', height: '720px', background: '#FFFFFF', padding: '0px', flexDirection: 'row' }}&gt;&#10;&#10;  {/* 左 50% 内容 */}&#10;  &lt;Box style={{ flex: 1, paddingLeft: 70, paddingTop: 90, paddingBottom: 60, flexDirection: 'column', justifyContent: 'center' }}&gt;&#10;    &lt;Text style={{ fontSize: 20, color: '#C42819', fontFamily: '微软雅黑', letterSpacing: 6, fontWeight: 'bold' }}&gt;PART 03&lt;/Text&gt;&#10;&#10;    &lt;Text style={{ fontSize: 150, fontWeight: 'bold', color: '#F26B40', fontFamily: '宋体', lineHeight: 1, marginTop: 6, opacity: 0.9 }}&gt;03&lt;/Text&gt;&#10;&#10;    &lt;Box style={{ flexDirection: 'row', alignItems: 'center', marginTop: 24 }}&gt;&#10;      &lt;Box style={{ width: 8, height: 44, background: '#C42819', marginRight: 18 }} /&gt;&#10;      &lt;Text style={{ fontSize: 52, fontWeight: 'bold', color: '#171616', fontFamily: '宋体' }}&gt;未来三年工作目标&lt;/Text&gt;&#10;    &lt;/Box&gt;&#10;&#10;    &lt;Text style={{ fontSize: 20, color: '#6B7280', fontFamily: '微软雅黑', marginTop: 22, lineHeight: 1.6 }}&gt;&#10;      标准平台 · 消费级落地&lt;br /&gt;核心板产品化&#10;    &lt;/Text&gt;&#10;&#10;    &lt;Box style={{ flexDirection: 'row', gap: 14, marginTop: 30 }}&gt;&#10;      {['标准平台', '消费级模组', '核心板产品化'].map((k, i) =&gt; (&#10;        &lt;Box key={i} style={{ background: '#FBF7F2', border: '1px solid #E5E7EB', borderRadius: 18, paddingTop: 10, paddingBottom: 10, paddingLeft: 18, paddingRight: 18 }}&gt;&#10;          &lt;Text style={{ fontSize: 15, color: '#C42819', fontFamily: '微软雅黑' }}&gt;{k}&lt;/Text&gt;&#10;        &lt;/Box&gt;&#10;      ))}&#10;    &lt;/Box&gt;&#10;  &lt;/Box&gt;&#10;&#10;  {/* 右 50% 主题摄影出血 */}&#10;  &lt;Box style={{ width: 640, height: 720, position: 'relative' }}&gt;&#10;    &lt;Image src=&quot;assets/sec_future.png&quot; style={{ width: '100%', height: '100%', objectFit: 'cover' }} /&gt;&#10;  &lt;/Box&gt;&#10;&#10;  {/* 底部红橙装饰条 */}&#10;  &lt;Box style={{ position: 'absolute', bottom: 0, left: 0, width: 640, flexDirection: 'row' }}&gt;&#10;    &lt;Box style={{ width: 339, height: 9, background: '#C42819' }} /&gt;&#10;    &lt;Box style={{ width: 166, height: 9, background: '#EE5530' }} /&gt;&#10;    &lt;Box style={{ width: 135, height: 9, background: '#F26B40' }} /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1" name="" descr="{&quot;isTemplate&quot;:true,&quot;type&quot;:&quot;text&quot;}"/>
          <p:cNvSpPr txBox="1"/>
          <p:nvPr/>
        </p:nvSpPr>
        <p:spPr>
          <a:xfrm rot="0" flipH="0" flipV="0">
            <a:off x="666750" y="1362075"/>
            <a:ext cx="54292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 spc="450">
                <a:solidFill>
                  <a:srgbClr val="C42819"/>
                </a:solidFill>
                <a:latin typeface="微软雅黑"/>
                <a:ea typeface="微软雅黑"/>
              </a:rPr>
              <a:t>PART 03</a:t>
            </a:r>
            <a:endParaRPr/>
          </a:p>
        </p:txBody>
      </p:sp>
      <p:sp>
        <p:nvSpPr>
          <p:cNvPr id="22" name=""/>
          <p:cNvSpPr/>
          <p:nvPr/>
        </p:nvSpPr>
        <p:spPr>
          <a:xfrm rot="0" flipH="0" flipV="0">
            <a:off x="666750" y="3686175"/>
            <a:ext cx="76200" cy="41910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23" name="" descr="{&quot;isTemplate&quot;:true,&quot;type&quot;:&quot;text&quot;}"/>
          <p:cNvSpPr txBox="1"/>
          <p:nvPr/>
        </p:nvSpPr>
        <p:spPr>
          <a:xfrm rot="0" flipH="0" flipV="0">
            <a:off x="914400" y="3590925"/>
            <a:ext cx="3962400" cy="600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900" b="1">
                <a:solidFill>
                  <a:srgbClr val="171616"/>
                </a:solidFill>
                <a:latin typeface="宋体"/>
                <a:ea typeface="宋体"/>
              </a:rPr>
              <a:t>未来三年工作目标</a:t>
            </a:r>
            <a:endParaRPr/>
          </a:p>
        </p:txBody>
      </p:sp>
      <p:sp>
        <p:nvSpPr>
          <p:cNvPr id="24" name="" descr="{&quot;isTemplate&quot;:true,&quot;type&quot;:&quot;text&quot;}"/>
          <p:cNvSpPr txBox="1"/>
          <p:nvPr/>
        </p:nvSpPr>
        <p:spPr>
          <a:xfrm rot="0" flipH="0" flipV="0">
            <a:off x="666750" y="4400550"/>
            <a:ext cx="5429250" cy="7334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500">
                <a:solidFill>
                  <a:srgbClr val="6B7280"/>
                </a:solidFill>
                <a:latin typeface="微软雅黑"/>
                <a:ea typeface="微软雅黑"/>
              </a:rPr>
              <a:t>标准平台</a:t>
            </a:r>
            <a:r>
              <a:rPr lang="en-US" sz="1500">
                <a:solidFill>
                  <a:srgbClr val="6B7280"/>
                </a:solidFill>
                <a:latin typeface="微软雅黑"/>
                <a:ea typeface="微软雅黑"/>
              </a:rPr>
              <a:t> · </a:t>
            </a:r>
            <a:r>
              <a:rPr lang="zh-CN" sz="1500">
                <a:solidFill>
                  <a:srgbClr val="6B7280"/>
                </a:solidFill>
                <a:latin typeface="微软雅黑"/>
                <a:ea typeface="微软雅黑"/>
              </a:rPr>
              <a:t>消费级落地</a:t>
            </a:r>
            <a:endParaRPr/>
          </a:p>
          <a:p>
            <a:pPr>
              <a:lnSpc>
                <a:spcPct val="160000"/>
              </a:lnSpc>
            </a:pPr>
            <a:r>
              <a:rPr lang="zh-CN" sz="1500">
                <a:solidFill>
                  <a:srgbClr val="6B7280"/>
                </a:solidFill>
                <a:latin typeface="微软雅黑"/>
                <a:ea typeface="微软雅黑"/>
              </a:rPr>
              <a:t>核心板产品化</a:t>
            </a:r>
            <a:endParaRPr/>
          </a:p>
        </p:txBody>
      </p:sp>
      <p:sp>
        <p:nvSpPr>
          <p:cNvPr id="25" name=""/>
          <p:cNvSpPr/>
          <p:nvPr/>
        </p:nvSpPr>
        <p:spPr>
          <a:xfrm rot="0" flipH="0" flipV="0">
            <a:off x="666750" y="5419725"/>
            <a:ext cx="914400" cy="361950"/>
          </a:xfrm>
          <a:prstGeom prst="roundRect">
            <a:avLst>
              <a:gd name="adj" fmla="val 47368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26" name="" descr="{&quot;isTemplate&quot;:true,&quot;type&quot;:&quot;text&quot;}"/>
          <p:cNvSpPr txBox="1"/>
          <p:nvPr/>
        </p:nvSpPr>
        <p:spPr>
          <a:xfrm rot="0" flipH="0" flipV="0">
            <a:off x="838200" y="5514975"/>
            <a:ext cx="5715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C42819"/>
                </a:solidFill>
                <a:latin typeface="微软雅黑"/>
                <a:ea typeface="微软雅黑"/>
              </a:rPr>
              <a:t>标准平台</a:t>
            </a:r>
            <a:endParaRPr/>
          </a:p>
        </p:txBody>
      </p:sp>
      <p:sp>
        <p:nvSpPr>
          <p:cNvPr id="27" name=""/>
          <p:cNvSpPr/>
          <p:nvPr/>
        </p:nvSpPr>
        <p:spPr>
          <a:xfrm rot="0" flipH="0" flipV="0">
            <a:off x="1714500" y="5419725"/>
            <a:ext cx="1057275" cy="361950"/>
          </a:xfrm>
          <a:prstGeom prst="roundRect">
            <a:avLst>
              <a:gd name="adj" fmla="val 47368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28" name="" descr="{&quot;isTemplate&quot;:true,&quot;type&quot;:&quot;text&quot;}"/>
          <p:cNvSpPr txBox="1"/>
          <p:nvPr/>
        </p:nvSpPr>
        <p:spPr>
          <a:xfrm rot="0" flipH="0" flipV="0">
            <a:off x="1885950" y="5514975"/>
            <a:ext cx="7143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C42819"/>
                </a:solidFill>
                <a:latin typeface="微软雅黑"/>
                <a:ea typeface="微软雅黑"/>
              </a:rPr>
              <a:t>消费级模组</a:t>
            </a:r>
            <a:endParaRPr/>
          </a:p>
        </p:txBody>
      </p:sp>
      <p:sp>
        <p:nvSpPr>
          <p:cNvPr id="29" name=""/>
          <p:cNvSpPr/>
          <p:nvPr/>
        </p:nvSpPr>
        <p:spPr>
          <a:xfrm rot="0" flipH="0" flipV="0">
            <a:off x="2905125" y="5419725"/>
            <a:ext cx="1200150" cy="361950"/>
          </a:xfrm>
          <a:prstGeom prst="roundRect">
            <a:avLst>
              <a:gd name="adj" fmla="val 47368"/>
            </a:avLst>
          </a:prstGeom>
          <a:solidFill>
            <a:srgbClr val="FBF7F2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30" name="" descr="{&quot;isTemplate&quot;:true,&quot;type&quot;:&quot;text&quot;}"/>
          <p:cNvSpPr txBox="1"/>
          <p:nvPr/>
        </p:nvSpPr>
        <p:spPr>
          <a:xfrm rot="0" flipH="0" flipV="0">
            <a:off x="3076575" y="5514975"/>
            <a:ext cx="8572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C42819"/>
                </a:solidFill>
                <a:latin typeface="微软雅黑"/>
                <a:ea typeface="微软雅黑"/>
              </a:rPr>
              <a:t>核心板产品化</a:t>
            </a:r>
            <a:endParaRPr/>
          </a:p>
        </p:txBody>
      </p:sp>
      <p:sp>
        <p:nvSpPr>
          <p:cNvPr id="31" name="" descr="{&quot;isTemplate&quot;:true,&quot;type&quot;:&quot;text&quot;}"/>
          <p:cNvSpPr txBox="1"/>
          <p:nvPr/>
        </p:nvSpPr>
        <p:spPr>
          <a:xfrm rot="0" flipH="0" flipV="0">
            <a:off x="666750" y="1647825"/>
            <a:ext cx="5429250" cy="1714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0" b="1">
                <a:solidFill>
                  <a:srgbClr val="F26B40">
                    <a:alpha val="90000"/>
                  </a:srgbClr>
                </a:solidFill>
                <a:latin typeface="宋体"/>
                <a:ea typeface="宋体"/>
              </a:rPr>
              <a:t>03</a:t>
            </a:r>
            <a:endParaRPr/>
          </a:p>
        </p:txBody>
      </p:sp>
      <p:pic>
        <p:nvPicPr>
          <p:cNvPr id="32" name=""/>
          <p:cNvPicPr>
            <a:picLocks noChangeAspect="1"/>
          </p:cNvPicPr>
          <p:nvPr/>
        </p:nvPicPr>
        <p:blipFill>
          <a:blip r:embed="rId1"/>
          <a:srcRect l="20370" t="0" r="20370" b="0"/>
          <a:stretch>
            <a:fillRect/>
          </a:stretch>
        </p:blipFill>
        <p:spPr>
          <a:xfrm rot="0" flipH="0" flipV="0">
            <a:off x="6096000" y="0"/>
            <a:ext cx="6096000" cy="6858000"/>
          </a:xfrm>
          <a:prstGeom prst="rect">
            <a:avLst/>
          </a:prstGeom>
          <a:ln/>
        </p:spPr>
      </p:pic>
      <p:sp>
        <p:nvSpPr>
          <p:cNvPr id="33" name=""/>
          <p:cNvSpPr/>
          <p:nvPr/>
        </p:nvSpPr>
        <p:spPr>
          <a:xfrm rot="0" flipH="0" flipV="0">
            <a:off x="0" y="6772275"/>
            <a:ext cx="3228975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34" name=""/>
          <p:cNvSpPr/>
          <p:nvPr/>
        </p:nvSpPr>
        <p:spPr>
          <a:xfrm rot="0" flipH="0" flipV="0">
            <a:off x="3228975" y="6772275"/>
            <a:ext cx="1581150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35" name=""/>
          <p:cNvSpPr/>
          <p:nvPr/>
        </p:nvSpPr>
        <p:spPr>
          <a:xfrm rot="0" flipH="0" flipV="0">
            <a:off x="4810125" y="6772275"/>
            <a:ext cx="1285875" cy="85725"/>
          </a:xfrm>
          <a:prstGeom prst="rect">
            <a:avLst/>
          </a:prstGeom>
          <a:solidFill>
            <a:srgbClr val="F26B40"/>
          </a:solidFill>
          <a:ln/>
        </p:spPr>
        <p:txBody>
          <a:bodyPr/>
          <a:p/>
        </p:txBody>
      </p:sp>
    </p:spTree>
  </p:cSld>
</p:sld>
</file>

<file path=ppt/slides/slide11.xml><?xml version="1.0" encoding="utf-8"?>
<p:sld xmlns:p="http://schemas.openxmlformats.org/presentationml/2006/main" xmlns:a="http://schemas.openxmlformats.org/drawingml/2006/main">
  <p:cSld>
    <p:spTree>
      <p:nvGrpSpPr>
        <p:cNvPr id="36" name="" descr="&lt;Slide style={{ width: '1280px', height: '720px', background: '#FFFFFF', padding: '0px' }}&gt;&#10;&#10;  {/* A 区留白 */}&#10;  &lt;Box style={{ height: 48 }} /&gt;&#10;&#10;  {/* B 区标题块 */}&#10;  &lt;Box style={{ height: 62, paddingLeft: 70, paddingRight: 70, flexDirection: 'row', alignItems: 'center' }}&gt;&#10;    &lt;Box style={{ width: 8, height: 34, background: '#C42819', marginRight: 18 }} /&gt;&#10;    &lt;Text style={{ fontSize: 34, fontWeight: 'bold', color: '#171616', fontFamily: '宋体' }}&gt;未来三年工作目标&lt;/Text&gt;&#10;  &lt;/Box&gt;&#10;&#10;  {/* C 区内容 */}&#10;  &lt;Box style={{ flex: 1, paddingLeft: 70, paddingRight: 70, paddingTop: 24, paddingBottom: 30, flexDirection: 'row', gap: 40 }}&gt;&#10;&#10;    {/* 左：目标总纲 */}&#10;    &lt;Box style={{ width: 300, flexDirection: 'column', justifyContent: 'center' }}&gt;&#10;      &lt;Text style={{ fontSize: 30, fontWeight: 'bold', color: '#C42819', fontFamily: '宋体', lineHeight: 1.4 }}&gt;目标清晰&lt;br /&gt;逐年递进&lt;/Text&gt;&#10;      &lt;Box style={{ width: 56, height: 4, background: '#E19825', marginTop: 18, marginBottom: 18 }} /&gt;&#10;      &lt;Text style={{ fontSize: 16, color: '#6B7280', fontFamily: '微软雅黑', lineHeight: 1.7 }}&gt;&#10;        以标准化控制卡筑基，向消费级与核心板产品化延伸，最终走向多芯片合封 / SoC 化集成，构建自主技术壁垒，作为绩效评估依据。&#10;      &lt;/Text&gt;&#10;    &lt;/Box&gt;&#10;&#10;    {/* 右：三年阶段 */}&#10;    &lt;Box style={{ flex: 1, flexDirection: 'column', justifyContent: 'center', gap: 14 }}&gt;&#10;      {[&#10;        { y: '2026', t: '标准平台筑基', color: '#C42819', items: ['EtherCAT 标准化激光控制卡', '攻克多轴插补 / PSO / 纳秒级触发', '样机试产 + 2 个案例，降本 15%'] },&#10;        { y: '2027', t: '消费级落地', color: '#EE5530', items: ['ESP32 消费级打标控制模组', '成本≤工业方案 20%，量产 3000 套', '一键式操作全流程打通'] },&#10;        { y: '2028', t: '核心板产品化', color: '#F26B40', items: ['MCU+FPGA 核心板产品化', '3 家厂商参考设计，成本降 25%', 'SoC 化验证 + 可行性报告'] },&#10;      ].map((g, i) =&gt; (&#10;        &lt;Box key={i} style={{ flexDirection: 'row', alignItems: 'stretch' }}&gt;&#10;          &lt;Box style={{ width: 120, alignItems: 'flex-start', paddingTop: 16 }}&gt;&#10;            &lt;Box style={{ background: g.color, borderRadius: 12, paddingTop: 10, paddingBottom: 10, paddingLeft: 16, paddingRight: 16 }}&gt;&#10;              &lt;Text style={{ fontSize: 22, fontWeight: 'bold', color: '#FFFFFF', fontFamily: '微软雅黑' }}&gt;{g.y}&lt;/Text&gt;&#10;            &lt;/Box&gt;&#10;          &lt;/Box&gt;&#10;          &lt;Box style={{ width: 2, background: '#E5E7EB', marginTop: 6, marginBottom: 6 }} /&gt;&#10;          &lt;Box style={{ flex: 1, paddingLeft: 20, paddingTop: 14, paddingBottom: 14 }}&gt;&#10;            &lt;Text style={{ fontSize: 19, fontWeight: 'bold', color: g.color, fontFamily: '宋体' }}&gt;{g.t}&lt;/Text&gt;&#10;            &lt;Box style={{ flexDirection: 'row', flexWrap: 'wrap', gap: 8, marginTop: 8 }}&gt;&#10;              {g.items.map((it, j) =&gt; (&#10;                &lt;Box key={j} style={{ background: '#FBF7F2', borderRadius: 8, paddingTop: 6, paddingBottom: 6, paddingLeft: 12, paddingRight: 12 }}&gt;&#10;                  &lt;Text style={{ fontSize: 13, color: '#171616', fontFamily: '微软雅黑' }}&gt;{it}&lt;/Text&gt;&#10;                &lt;/Box&gt;&#10;              ))}&#10;            &lt;/Box&gt;&#10;          &lt;/Box&gt;&#10;        &lt;/Box&gt;&#10;      ))}&#10;    &lt;/Box&gt;&#10;&#10;  &lt;/Box&gt;&#10;&#10;  {/* D 区页脚装饰条 */}&#10;  &lt;Box style={{ height: 20, flexDirection: 'row' }}&gt;&#10;    &lt;Box style={{ flex: 53, height: 9, background: '#C42819' }} /&gt;&#10;    &lt;Box style={{ flex: 26, height: 9, background: '#EE5530' }} /&gt;&#10;    &lt;Box style={{ flex: 21, height: 9, background: '#F26B40' }} /&gt;&#10;  &lt;/Box&gt;&#10;  &lt;Box style={{ position: 'absolute', bottom: 34, right: 70 }}&gt;&#10;    &lt;Text style={{ fontSize: 14, color: '#9CA3AF', fontFamily: '微软雅黑' }}&gt;11 / 12&lt;/Text&gt;&#10;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8" name=""/>
          <p:cNvSpPr/>
          <p:nvPr/>
        </p:nvSpPr>
        <p:spPr>
          <a:xfrm rot="0" flipH="0" flipV="0">
            <a:off x="666750" y="590550"/>
            <a:ext cx="76200" cy="323850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39" name="" descr="{&quot;isTemplate&quot;:true,&quot;type&quot;:&quot;text&quot;}"/>
          <p:cNvSpPr txBox="1"/>
          <p:nvPr/>
        </p:nvSpPr>
        <p:spPr>
          <a:xfrm rot="0" flipH="0" flipV="0">
            <a:off x="914400" y="561975"/>
            <a:ext cx="25908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71616"/>
                </a:solidFill>
                <a:latin typeface="宋体"/>
                <a:ea typeface="宋体"/>
              </a:rPr>
              <a:t>未来三年工作目标</a:t>
            </a:r>
            <a:endParaRPr/>
          </a:p>
        </p:txBody>
      </p:sp>
      <p:sp>
        <p:nvSpPr>
          <p:cNvPr id="40" name="" descr="{&quot;isTemplate&quot;:true,&quot;type&quot;:&quot;text&quot;}"/>
          <p:cNvSpPr txBox="1"/>
          <p:nvPr/>
        </p:nvSpPr>
        <p:spPr>
          <a:xfrm rot="0" flipH="0" flipV="0">
            <a:off x="666750" y="2533650"/>
            <a:ext cx="2857500" cy="962025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2250" b="1">
                <a:solidFill>
                  <a:srgbClr val="C42819"/>
                </a:solidFill>
                <a:latin typeface="宋体"/>
                <a:ea typeface="宋体"/>
              </a:rPr>
              <a:t>目标清晰</a:t>
            </a:r>
            <a:endParaRPr/>
          </a:p>
          <a:p>
            <a:pPr>
              <a:lnSpc>
                <a:spcPct val="140000"/>
              </a:lnSpc>
            </a:pPr>
            <a:r>
              <a:rPr lang="zh-CN" sz="2250" b="1">
                <a:solidFill>
                  <a:srgbClr val="C42819"/>
                </a:solidFill>
                <a:latin typeface="宋体"/>
                <a:ea typeface="宋体"/>
              </a:rPr>
              <a:t>逐年递进</a:t>
            </a:r>
            <a:endParaRPr/>
          </a:p>
        </p:txBody>
      </p:sp>
      <p:sp>
        <p:nvSpPr>
          <p:cNvPr id="41" name=""/>
          <p:cNvSpPr/>
          <p:nvPr/>
        </p:nvSpPr>
        <p:spPr>
          <a:xfrm rot="0" flipH="0" flipV="0">
            <a:off x="666750" y="3667125"/>
            <a:ext cx="533400" cy="38100"/>
          </a:xfrm>
          <a:prstGeom prst="rect">
            <a:avLst/>
          </a:prstGeom>
          <a:solidFill>
            <a:srgbClr val="E19825"/>
          </a:solidFill>
          <a:ln/>
        </p:spPr>
        <p:txBody>
          <a:bodyPr/>
          <a:p/>
        </p:txBody>
      </p:sp>
      <p:sp>
        <p:nvSpPr>
          <p:cNvPr id="42" name="" descr="{&quot;isTemplate&quot;:true,&quot;type&quot;:&quot;text&quot;}"/>
          <p:cNvSpPr txBox="1"/>
          <p:nvPr/>
        </p:nvSpPr>
        <p:spPr>
          <a:xfrm rot="0" flipH="0" flipV="0">
            <a:off x="666750" y="3876675"/>
            <a:ext cx="2857500" cy="12477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70000"/>
              </a:lnSpc>
            </a:pPr>
            <a:r>
              <a:rPr lang="zh-CN" sz="1200">
                <a:solidFill>
                  <a:srgbClr val="6B7280"/>
                </a:solidFill>
                <a:latin typeface="微软雅黑"/>
                <a:ea typeface="微软雅黑"/>
              </a:rPr>
              <a:t>以标准化控制卡筑基，向消费级与核心板产品化延伸，最终走向多芯片合封</a:t>
            </a:r>
            <a:r>
              <a:rPr lang="en-US" sz="1200">
                <a:solidFill>
                  <a:srgbClr val="6B7280"/>
                </a:solidFill>
                <a:latin typeface="微软雅黑"/>
                <a:ea typeface="微软雅黑"/>
              </a:rPr>
              <a:t> / SoC </a:t>
            </a:r>
            <a:r>
              <a:rPr lang="zh-CN" sz="1200">
                <a:solidFill>
                  <a:srgbClr val="6B7280"/>
                </a:solidFill>
                <a:latin typeface="微软雅黑"/>
                <a:ea typeface="微软雅黑"/>
              </a:rPr>
              <a:t>化集成，构建自主技术壁垒，作为绩效评估依据。</a:t>
            </a:r>
            <a:endParaRPr/>
          </a:p>
        </p:txBody>
      </p:sp>
      <p:sp>
        <p:nvSpPr>
          <p:cNvPr id="43" name=""/>
          <p:cNvSpPr/>
          <p:nvPr/>
        </p:nvSpPr>
        <p:spPr>
          <a:xfrm rot="0" flipH="0" flipV="0">
            <a:off x="3905250" y="2609850"/>
            <a:ext cx="847725" cy="447675"/>
          </a:xfrm>
          <a:prstGeom prst="roundRect">
            <a:avLst>
              <a:gd name="adj" fmla="val 25532"/>
            </a:avLst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44" name="" descr="{&quot;isTemplate&quot;:true,&quot;type&quot;:&quot;text&quot;}"/>
          <p:cNvSpPr txBox="1"/>
          <p:nvPr/>
        </p:nvSpPr>
        <p:spPr>
          <a:xfrm rot="0" flipH="0" flipV="0">
            <a:off x="4057650" y="2705100"/>
            <a:ext cx="54292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FFFF"/>
                </a:solidFill>
                <a:latin typeface="微软雅黑"/>
                <a:ea typeface="微软雅黑"/>
              </a:rPr>
              <a:t>2026</a:t>
            </a:r>
            <a:endParaRPr/>
          </a:p>
        </p:txBody>
      </p:sp>
      <p:sp>
        <p:nvSpPr>
          <p:cNvPr id="45" name=""/>
          <p:cNvSpPr/>
          <p:nvPr/>
        </p:nvSpPr>
        <p:spPr>
          <a:xfrm rot="0" flipH="0" flipV="0">
            <a:off x="5048250" y="2514600"/>
            <a:ext cx="19050" cy="714375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46" name="" descr="{&quot;isTemplate&quot;:true,&quot;type&quot;:&quot;text&quot;}"/>
          <p:cNvSpPr txBox="1"/>
          <p:nvPr/>
        </p:nvSpPr>
        <p:spPr>
          <a:xfrm rot="0" flipH="0" flipV="0">
            <a:off x="5257800" y="2590800"/>
            <a:ext cx="626745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C42819"/>
                </a:solidFill>
                <a:latin typeface="宋体"/>
                <a:ea typeface="宋体"/>
              </a:rPr>
              <a:t>标准平台筑基</a:t>
            </a:r>
            <a:endParaRPr/>
          </a:p>
        </p:txBody>
      </p:sp>
      <p:sp>
        <p:nvSpPr>
          <p:cNvPr id="47" name=""/>
          <p:cNvSpPr/>
          <p:nvPr/>
        </p:nvSpPr>
        <p:spPr>
          <a:xfrm rot="0" flipH="0" flipV="0">
            <a:off x="5257800" y="2886075"/>
            <a:ext cx="1762125" cy="266700"/>
          </a:xfrm>
          <a:prstGeom prst="roundRect">
            <a:avLst>
              <a:gd name="adj" fmla="val 28571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48" name="" descr="{&quot;isTemplate&quot;:true,&quot;type&quot;:&quot;text&quot;}"/>
          <p:cNvSpPr txBox="1"/>
          <p:nvPr/>
        </p:nvSpPr>
        <p:spPr>
          <a:xfrm rot="0" flipH="0" flipV="0">
            <a:off x="5372100" y="2943225"/>
            <a:ext cx="15335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171616"/>
                </a:solidFill>
                <a:latin typeface="微软雅黑"/>
                <a:ea typeface="微软雅黑"/>
              </a:rPr>
              <a:t>EtherCAT </a:t>
            </a:r>
            <a:r>
              <a:rPr lang="zh-CN" sz="975">
                <a:solidFill>
                  <a:srgbClr val="171616"/>
                </a:solidFill>
                <a:latin typeface="微软雅黑"/>
                <a:ea typeface="微软雅黑"/>
              </a:rPr>
              <a:t>标准化激光控制卡</a:t>
            </a:r>
            <a:endParaRPr/>
          </a:p>
        </p:txBody>
      </p:sp>
      <p:sp>
        <p:nvSpPr>
          <p:cNvPr id="49" name=""/>
          <p:cNvSpPr/>
          <p:nvPr/>
        </p:nvSpPr>
        <p:spPr>
          <a:xfrm rot="0" flipH="0" flipV="0">
            <a:off x="7096125" y="2886075"/>
            <a:ext cx="2066925" cy="266700"/>
          </a:xfrm>
          <a:prstGeom prst="roundRect">
            <a:avLst>
              <a:gd name="adj" fmla="val 28571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50" name="" descr="{&quot;isTemplate&quot;:true,&quot;type&quot;:&quot;text&quot;}"/>
          <p:cNvSpPr txBox="1"/>
          <p:nvPr/>
        </p:nvSpPr>
        <p:spPr>
          <a:xfrm rot="0" flipH="0" flipV="0">
            <a:off x="7210425" y="2943225"/>
            <a:ext cx="18383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171616"/>
                </a:solidFill>
                <a:latin typeface="微软雅黑"/>
                <a:ea typeface="微软雅黑"/>
              </a:rPr>
              <a:t>攻克多轴插补</a:t>
            </a:r>
            <a:r>
              <a:rPr lang="en-US" sz="975">
                <a:solidFill>
                  <a:srgbClr val="171616"/>
                </a:solidFill>
                <a:latin typeface="微软雅黑"/>
                <a:ea typeface="微软雅黑"/>
              </a:rPr>
              <a:t> / PSO / </a:t>
            </a:r>
            <a:r>
              <a:rPr lang="zh-CN" sz="975">
                <a:solidFill>
                  <a:srgbClr val="171616"/>
                </a:solidFill>
                <a:latin typeface="微软雅黑"/>
                <a:ea typeface="微软雅黑"/>
              </a:rPr>
              <a:t>纳秒级触发</a:t>
            </a:r>
            <a:endParaRPr/>
          </a:p>
        </p:txBody>
      </p:sp>
      <p:sp>
        <p:nvSpPr>
          <p:cNvPr id="51" name=""/>
          <p:cNvSpPr/>
          <p:nvPr/>
        </p:nvSpPr>
        <p:spPr>
          <a:xfrm rot="0" flipH="0" flipV="0">
            <a:off x="9239250" y="2886075"/>
            <a:ext cx="2038350" cy="266700"/>
          </a:xfrm>
          <a:prstGeom prst="roundRect">
            <a:avLst>
              <a:gd name="adj" fmla="val 28571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52" name="" descr="{&quot;isTemplate&quot;:true,&quot;type&quot;:&quot;text&quot;}"/>
          <p:cNvSpPr txBox="1"/>
          <p:nvPr/>
        </p:nvSpPr>
        <p:spPr>
          <a:xfrm rot="0" flipH="0" flipV="0">
            <a:off x="9353550" y="2943225"/>
            <a:ext cx="18097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171616"/>
                </a:solidFill>
                <a:latin typeface="微软雅黑"/>
                <a:ea typeface="微软雅黑"/>
              </a:rPr>
              <a:t>样机试产</a:t>
            </a:r>
            <a:r>
              <a:rPr lang="en-US" sz="975">
                <a:solidFill>
                  <a:srgbClr val="171616"/>
                </a:solidFill>
                <a:latin typeface="微软雅黑"/>
                <a:ea typeface="微软雅黑"/>
              </a:rPr>
              <a:t> + 2 </a:t>
            </a:r>
            <a:r>
              <a:rPr lang="zh-CN" sz="975">
                <a:solidFill>
                  <a:srgbClr val="171616"/>
                </a:solidFill>
                <a:latin typeface="微软雅黑"/>
                <a:ea typeface="微软雅黑"/>
              </a:rPr>
              <a:t>个案例，降本</a:t>
            </a:r>
            <a:r>
              <a:rPr lang="en-US" sz="975">
                <a:solidFill>
                  <a:srgbClr val="171616"/>
                </a:solidFill>
                <a:latin typeface="微软雅黑"/>
                <a:ea typeface="微软雅黑"/>
              </a:rPr>
              <a:t> 15%</a:t>
            </a:r>
            <a:endParaRPr/>
          </a:p>
        </p:txBody>
      </p:sp>
      <p:sp>
        <p:nvSpPr>
          <p:cNvPr id="53" name=""/>
          <p:cNvSpPr/>
          <p:nvPr/>
        </p:nvSpPr>
        <p:spPr>
          <a:xfrm rot="0" flipH="0" flipV="0">
            <a:off x="3905250" y="3571875"/>
            <a:ext cx="847725" cy="447675"/>
          </a:xfrm>
          <a:prstGeom prst="roundRect">
            <a:avLst>
              <a:gd name="adj" fmla="val 25532"/>
            </a:avLst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54" name="" descr="{&quot;isTemplate&quot;:true,&quot;type&quot;:&quot;text&quot;}"/>
          <p:cNvSpPr txBox="1"/>
          <p:nvPr/>
        </p:nvSpPr>
        <p:spPr>
          <a:xfrm rot="0" flipH="0" flipV="0">
            <a:off x="4057650" y="3667125"/>
            <a:ext cx="54292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FFFF"/>
                </a:solidFill>
                <a:latin typeface="微软雅黑"/>
                <a:ea typeface="微软雅黑"/>
              </a:rPr>
              <a:t>2027</a:t>
            </a:r>
            <a:endParaRPr/>
          </a:p>
        </p:txBody>
      </p:sp>
      <p:sp>
        <p:nvSpPr>
          <p:cNvPr id="55" name=""/>
          <p:cNvSpPr/>
          <p:nvPr/>
        </p:nvSpPr>
        <p:spPr>
          <a:xfrm rot="0" flipH="0" flipV="0">
            <a:off x="5048250" y="3476625"/>
            <a:ext cx="19050" cy="714375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56" name="" descr="{&quot;isTemplate&quot;:true,&quot;type&quot;:&quot;text&quot;}"/>
          <p:cNvSpPr txBox="1"/>
          <p:nvPr/>
        </p:nvSpPr>
        <p:spPr>
          <a:xfrm rot="0" flipH="0" flipV="0">
            <a:off x="5257800" y="3552825"/>
            <a:ext cx="626745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EE5530"/>
                </a:solidFill>
                <a:latin typeface="宋体"/>
                <a:ea typeface="宋体"/>
              </a:rPr>
              <a:t>消费级落地</a:t>
            </a:r>
            <a:endParaRPr/>
          </a:p>
        </p:txBody>
      </p:sp>
      <p:sp>
        <p:nvSpPr>
          <p:cNvPr id="57" name=""/>
          <p:cNvSpPr/>
          <p:nvPr/>
        </p:nvSpPr>
        <p:spPr>
          <a:xfrm rot="0" flipH="0" flipV="0">
            <a:off x="5257800" y="3848100"/>
            <a:ext cx="1724025" cy="266700"/>
          </a:xfrm>
          <a:prstGeom prst="roundRect">
            <a:avLst>
              <a:gd name="adj" fmla="val 28571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58" name="" descr="{&quot;isTemplate&quot;:true,&quot;type&quot;:&quot;text&quot;}"/>
          <p:cNvSpPr txBox="1"/>
          <p:nvPr/>
        </p:nvSpPr>
        <p:spPr>
          <a:xfrm rot="0" flipH="0" flipV="0">
            <a:off x="5372100" y="3905250"/>
            <a:ext cx="14954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171616"/>
                </a:solidFill>
                <a:latin typeface="微软雅黑"/>
                <a:ea typeface="微软雅黑"/>
              </a:rPr>
              <a:t>ESP32 </a:t>
            </a:r>
            <a:r>
              <a:rPr lang="zh-CN" sz="975">
                <a:solidFill>
                  <a:srgbClr val="171616"/>
                </a:solidFill>
                <a:latin typeface="微软雅黑"/>
                <a:ea typeface="微软雅黑"/>
              </a:rPr>
              <a:t>消费级打标控制模组</a:t>
            </a:r>
            <a:endParaRPr/>
          </a:p>
        </p:txBody>
      </p:sp>
      <p:sp>
        <p:nvSpPr>
          <p:cNvPr id="59" name=""/>
          <p:cNvSpPr/>
          <p:nvPr/>
        </p:nvSpPr>
        <p:spPr>
          <a:xfrm rot="0" flipH="0" flipV="0">
            <a:off x="7058025" y="3848100"/>
            <a:ext cx="2200275" cy="266700"/>
          </a:xfrm>
          <a:prstGeom prst="roundRect">
            <a:avLst>
              <a:gd name="adj" fmla="val 28571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60" name="" descr="{&quot;isTemplate&quot;:true,&quot;type&quot;:&quot;text&quot;}"/>
          <p:cNvSpPr txBox="1"/>
          <p:nvPr/>
        </p:nvSpPr>
        <p:spPr>
          <a:xfrm rot="0" flipH="0" flipV="0">
            <a:off x="7172325" y="3905250"/>
            <a:ext cx="19716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171616"/>
                </a:solidFill>
                <a:latin typeface="微软雅黑"/>
                <a:ea typeface="微软雅黑"/>
              </a:rPr>
              <a:t>成本≤工业方案</a:t>
            </a:r>
            <a:r>
              <a:rPr lang="en-US" sz="975">
                <a:solidFill>
                  <a:srgbClr val="171616"/>
                </a:solidFill>
                <a:latin typeface="微软雅黑"/>
                <a:ea typeface="微软雅黑"/>
              </a:rPr>
              <a:t> 20%</a:t>
            </a:r>
            <a:r>
              <a:rPr lang="zh-CN" sz="975">
                <a:solidFill>
                  <a:srgbClr val="171616"/>
                </a:solidFill>
                <a:latin typeface="微软雅黑"/>
                <a:ea typeface="微软雅黑"/>
              </a:rPr>
              <a:t>，量产</a:t>
            </a:r>
            <a:r>
              <a:rPr lang="en-US" sz="975">
                <a:solidFill>
                  <a:srgbClr val="171616"/>
                </a:solidFill>
                <a:latin typeface="微软雅黑"/>
                <a:ea typeface="微软雅黑"/>
              </a:rPr>
              <a:t> 3000 </a:t>
            </a:r>
            <a:r>
              <a:rPr lang="zh-CN" sz="975">
                <a:solidFill>
                  <a:srgbClr val="171616"/>
                </a:solidFill>
                <a:latin typeface="微软雅黑"/>
                <a:ea typeface="微软雅黑"/>
              </a:rPr>
              <a:t>套</a:t>
            </a:r>
            <a:endParaRPr/>
          </a:p>
        </p:txBody>
      </p:sp>
      <p:sp>
        <p:nvSpPr>
          <p:cNvPr id="61" name=""/>
          <p:cNvSpPr/>
          <p:nvPr/>
        </p:nvSpPr>
        <p:spPr>
          <a:xfrm rot="0" flipH="0" flipV="0">
            <a:off x="9334500" y="3848100"/>
            <a:ext cx="1466850" cy="266700"/>
          </a:xfrm>
          <a:prstGeom prst="roundRect">
            <a:avLst>
              <a:gd name="adj" fmla="val 28571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62" name="" descr="{&quot;isTemplate&quot;:true,&quot;type&quot;:&quot;text&quot;}"/>
          <p:cNvSpPr txBox="1"/>
          <p:nvPr/>
        </p:nvSpPr>
        <p:spPr>
          <a:xfrm rot="0" flipH="0" flipV="0">
            <a:off x="9448800" y="3905250"/>
            <a:ext cx="12382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171616"/>
                </a:solidFill>
                <a:latin typeface="微软雅黑"/>
                <a:ea typeface="微软雅黑"/>
              </a:rPr>
              <a:t>一键式操作全流程打通</a:t>
            </a:r>
            <a:endParaRPr/>
          </a:p>
        </p:txBody>
      </p:sp>
      <p:sp>
        <p:nvSpPr>
          <p:cNvPr id="63" name=""/>
          <p:cNvSpPr/>
          <p:nvPr/>
        </p:nvSpPr>
        <p:spPr>
          <a:xfrm rot="0" flipH="0" flipV="0">
            <a:off x="3905250" y="4533900"/>
            <a:ext cx="847725" cy="447675"/>
          </a:xfrm>
          <a:prstGeom prst="roundRect">
            <a:avLst>
              <a:gd name="adj" fmla="val 25532"/>
            </a:avLst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64" name="" descr="{&quot;isTemplate&quot;:true,&quot;type&quot;:&quot;text&quot;}"/>
          <p:cNvSpPr txBox="1"/>
          <p:nvPr/>
        </p:nvSpPr>
        <p:spPr>
          <a:xfrm rot="0" flipH="0" flipV="0">
            <a:off x="4057650" y="4629150"/>
            <a:ext cx="54292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FFFF"/>
                </a:solidFill>
                <a:latin typeface="微软雅黑"/>
                <a:ea typeface="微软雅黑"/>
              </a:rPr>
              <a:t>2028</a:t>
            </a:r>
            <a:endParaRPr/>
          </a:p>
        </p:txBody>
      </p:sp>
      <p:sp>
        <p:nvSpPr>
          <p:cNvPr id="65" name=""/>
          <p:cNvSpPr/>
          <p:nvPr/>
        </p:nvSpPr>
        <p:spPr>
          <a:xfrm rot="0" flipH="0" flipV="0">
            <a:off x="5048250" y="4438650"/>
            <a:ext cx="19050" cy="714375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66" name="" descr="{&quot;isTemplate&quot;:true,&quot;type&quot;:&quot;text&quot;}"/>
          <p:cNvSpPr txBox="1"/>
          <p:nvPr/>
        </p:nvSpPr>
        <p:spPr>
          <a:xfrm rot="0" flipH="0" flipV="0">
            <a:off x="5257800" y="4514850"/>
            <a:ext cx="626745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F26B40"/>
                </a:solidFill>
                <a:latin typeface="宋体"/>
                <a:ea typeface="宋体"/>
              </a:rPr>
              <a:t>核心板产品化</a:t>
            </a:r>
            <a:endParaRPr/>
          </a:p>
        </p:txBody>
      </p:sp>
      <p:sp>
        <p:nvSpPr>
          <p:cNvPr id="67" name=""/>
          <p:cNvSpPr/>
          <p:nvPr/>
        </p:nvSpPr>
        <p:spPr>
          <a:xfrm rot="0" flipH="0" flipV="0">
            <a:off x="5257800" y="4810125"/>
            <a:ext cx="1647825" cy="266700"/>
          </a:xfrm>
          <a:prstGeom prst="roundRect">
            <a:avLst>
              <a:gd name="adj" fmla="val 28571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68" name="" descr="{&quot;isTemplate&quot;:true,&quot;type&quot;:&quot;text&quot;}"/>
          <p:cNvSpPr txBox="1"/>
          <p:nvPr/>
        </p:nvSpPr>
        <p:spPr>
          <a:xfrm rot="0" flipH="0" flipV="0">
            <a:off x="5372100" y="4867275"/>
            <a:ext cx="14192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171616"/>
                </a:solidFill>
                <a:latin typeface="微软雅黑"/>
                <a:ea typeface="微软雅黑"/>
              </a:rPr>
              <a:t>MCU+FPGA </a:t>
            </a:r>
            <a:r>
              <a:rPr lang="zh-CN" sz="975">
                <a:solidFill>
                  <a:srgbClr val="171616"/>
                </a:solidFill>
                <a:latin typeface="微软雅黑"/>
                <a:ea typeface="微软雅黑"/>
              </a:rPr>
              <a:t>核心板产品化</a:t>
            </a:r>
            <a:endParaRPr/>
          </a:p>
        </p:txBody>
      </p:sp>
      <p:sp>
        <p:nvSpPr>
          <p:cNvPr id="69" name=""/>
          <p:cNvSpPr/>
          <p:nvPr/>
        </p:nvSpPr>
        <p:spPr>
          <a:xfrm rot="0" flipH="0" flipV="0">
            <a:off x="6981825" y="4810125"/>
            <a:ext cx="2000250" cy="266700"/>
          </a:xfrm>
          <a:prstGeom prst="roundRect">
            <a:avLst>
              <a:gd name="adj" fmla="val 28571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70" name="" descr="{&quot;isTemplate&quot;:true,&quot;type&quot;:&quot;text&quot;}"/>
          <p:cNvSpPr txBox="1"/>
          <p:nvPr/>
        </p:nvSpPr>
        <p:spPr>
          <a:xfrm rot="0" flipH="0" flipV="0">
            <a:off x="7096125" y="4867275"/>
            <a:ext cx="17716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171616"/>
                </a:solidFill>
                <a:latin typeface="微软雅黑"/>
                <a:ea typeface="微软雅黑"/>
              </a:rPr>
              <a:t>3 </a:t>
            </a:r>
            <a:r>
              <a:rPr lang="zh-CN" sz="975">
                <a:solidFill>
                  <a:srgbClr val="171616"/>
                </a:solidFill>
                <a:latin typeface="微软雅黑"/>
                <a:ea typeface="微软雅黑"/>
              </a:rPr>
              <a:t>家厂商参考设计，成本降</a:t>
            </a:r>
            <a:r>
              <a:rPr lang="en-US" sz="975">
                <a:solidFill>
                  <a:srgbClr val="171616"/>
                </a:solidFill>
                <a:latin typeface="微软雅黑"/>
                <a:ea typeface="微软雅黑"/>
              </a:rPr>
              <a:t> 25%</a:t>
            </a:r>
            <a:endParaRPr/>
          </a:p>
        </p:txBody>
      </p:sp>
      <p:sp>
        <p:nvSpPr>
          <p:cNvPr id="71" name=""/>
          <p:cNvSpPr/>
          <p:nvPr/>
        </p:nvSpPr>
        <p:spPr>
          <a:xfrm rot="0" flipH="0" flipV="0">
            <a:off x="9058275" y="4810125"/>
            <a:ext cx="1638300" cy="266700"/>
          </a:xfrm>
          <a:prstGeom prst="roundRect">
            <a:avLst>
              <a:gd name="adj" fmla="val 28571"/>
            </a:avLst>
          </a:prstGeom>
          <a:solidFill>
            <a:srgbClr val="FBF7F2"/>
          </a:solidFill>
          <a:ln/>
        </p:spPr>
        <p:txBody>
          <a:bodyPr/>
          <a:p/>
        </p:txBody>
      </p:sp>
      <p:sp>
        <p:nvSpPr>
          <p:cNvPr id="72" name="" descr="{&quot;isTemplate&quot;:true,&quot;type&quot;:&quot;text&quot;}"/>
          <p:cNvSpPr txBox="1"/>
          <p:nvPr/>
        </p:nvSpPr>
        <p:spPr>
          <a:xfrm rot="0" flipH="0" flipV="0">
            <a:off x="9172575" y="4867275"/>
            <a:ext cx="14097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171616"/>
                </a:solidFill>
                <a:latin typeface="微软雅黑"/>
                <a:ea typeface="微软雅黑"/>
              </a:rPr>
              <a:t>SoC </a:t>
            </a:r>
            <a:r>
              <a:rPr lang="zh-CN" sz="975">
                <a:solidFill>
                  <a:srgbClr val="171616"/>
                </a:solidFill>
                <a:latin typeface="微软雅黑"/>
                <a:ea typeface="微软雅黑"/>
              </a:rPr>
              <a:t>化验证</a:t>
            </a:r>
            <a:r>
              <a:rPr lang="en-US" sz="975">
                <a:solidFill>
                  <a:srgbClr val="171616"/>
                </a:solidFill>
                <a:latin typeface="微软雅黑"/>
                <a:ea typeface="微软雅黑"/>
              </a:rPr>
              <a:t> + </a:t>
            </a:r>
            <a:r>
              <a:rPr lang="zh-CN" sz="975">
                <a:solidFill>
                  <a:srgbClr val="171616"/>
                </a:solidFill>
                <a:latin typeface="微软雅黑"/>
                <a:ea typeface="微软雅黑"/>
              </a:rPr>
              <a:t>可行性报告</a:t>
            </a:r>
            <a:endParaRPr/>
          </a:p>
        </p:txBody>
      </p:sp>
      <p:sp>
        <p:nvSpPr>
          <p:cNvPr id="73" name=""/>
          <p:cNvSpPr/>
          <p:nvPr/>
        </p:nvSpPr>
        <p:spPr>
          <a:xfrm rot="0" flipH="0" flipV="0">
            <a:off x="0" y="6667500"/>
            <a:ext cx="6457950" cy="85725"/>
          </a:xfrm>
          <a:prstGeom prst="rect">
            <a:avLst/>
          </a:prstGeom>
          <a:solidFill>
            <a:srgbClr val="C42819"/>
          </a:solidFill>
          <a:ln/>
        </p:spPr>
        <p:txBody>
          <a:bodyPr/>
          <a:p/>
        </p:txBody>
      </p:sp>
      <p:sp>
        <p:nvSpPr>
          <p:cNvPr id="74" name=""/>
          <p:cNvSpPr/>
          <p:nvPr/>
        </p:nvSpPr>
        <p:spPr>
          <a:xfrm rot="0" flipH="0" flipV="0">
            <a:off x="6457950" y="6667500"/>
            <a:ext cx="3171825" cy="85725"/>
          </a:xfrm>
          <a:prstGeom prst="rect">
            <a:avLst/>
          </a:prstGeom>
          <a:solidFill>
            <a:srgbClr val="EE5530"/>
          </a:solidFill>
          <a:ln/>
        </p:spPr>
        <p:txBody>
          <a:bodyPr/>
          <a:p/>
        </p:txBody>
      </p:sp>
      <p:sp>
        <p:nvSpPr>
          <p:cNvPr id="75" name=""/>
          <p:cNvSpPr/>
          <p:nvPr/>
        </p:nvSpPr>
        <p:spPr>
          <a:xfrm rot="0" flipH="0" flipV="0">
            <a:off x="9629775" y="6667500"/>
            <a:ext cx="2562225" cy="85725"/>
          </a:xfrm>
          <a:prstGeom prst="rect">
            <a:avLst/>
          </a:prstGeom>
          <a:solidFill>
            <a:srgbClr val="F26B40"/>
          </a:solidFill>
          <a:ln/>
        </p:spPr>
        <p:txBody>
          <a:bodyPr/>
          <a:p/>
        </p:txBody>
      </p:sp>
      <p:sp>
        <p:nvSpPr>
          <p:cNvPr id="76" name="" descr="{&quot;isTemplate&quot;:true,&quot;type&quot;:&quot;text&quot;}"/>
          <p:cNvSpPr txBox="1"/>
          <p:nvPr/>
        </p:nvSpPr>
        <p:spPr>
          <a:xfrm rot="0" flipH="0" flipV="0">
            <a:off x="11096625" y="6372225"/>
            <a:ext cx="4286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微软雅黑"/>
                <a:ea typeface="微软雅黑"/>
              </a:rPr>
              <a:t>11 / 12</a:t>
            </a:r>
            <a:endParaRPr/>
          </a:p>
        </p:txBody>
      </p:sp>
    </p:spTree>
  </p:cSld>
</p:sld>
</file>

<file path=ppt/slides/slide12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77" name="" descr="&lt;Slide style={{ width: '1280px', height: '720px', background: 'linear-gradient(165deg, #A81810 0%, #C42819 48%, #E63F26 100%)', padding: '0px' }}&gt;&#10;&#10;  {/* 金色粒子光晕 */}&#10;  &lt;svg width='1280' height='720' viewBox='0 0 1280 720' style={{ position: 'absolute', top: 0, left: 0, opacity: 0.5 }}&gt;&#10;    &lt;circle cx='200' cy='180' r='100' fill='#FFE79B' opacity='0.10' /&gt;&#10;    &lt;circle cx='1080' cy='160' r='120' fill='#FFC000' opacity='0.10' /&gt;&#10;    &lt;circle cx='1120' cy='560' r='90' fill='#FFE79B' opacity='0.08' /&gt;&#10;    &lt;circle cx='140' cy='560' r='80' fill='#FFC000' opacity='0.08' /&gt;&#10;    &lt;circle cx='640' cy='120' r='6' fill='#FFE79B' opacity='0.7' /&gt;&#10;    &lt;circle cx='300' cy='300' r='4' fill='#FFD700' opacity='0.6' /&gt;&#10;    &lt;circle cx='980' cy='320' r='5' fill='#FFE79B' opacity='0.6' /&gt;&#10;    &lt;circle cx='820' cy='620' r='4' fill='#FFD700' opacity='0.5' /&gt;&#10;  &lt;/svg&gt;&#10;&#10;  &lt;Box style={{ flex: 1, flexDirection: 'column', alignItems: 'center', justifyContent: 'center', paddingLeft: 70, paddingRight: 70 }}&gt;&#10;&#10;    {/* 金句 */}&#10;    &lt;Text style={{&#10;      fontSize: 80,&#10;      fontWeight: 'bold',&#10;      fontFamily: '宋体',&#10;      backgroundImage: 'linear-gradient(180deg, #FFF3C4 0%, #FFD700 45%, #E19825 100%)',&#10;      backgroundClip: 'text',&#10;      color: 'transparent',&#10;      textShadow: '0 4px 18px rgba(0,0,0,0.35)',&#10;      letterSpacing: 10,&#10;      lineHeight: 1.3,&#10;      textAlign: 'center',&#10;    }}&gt;&#10;      扎根长沙&lt;br /&gt;实业报国&#10;    &lt;/Text&gt;&#10;&#10;    &lt;Box style={{ width: 90, height: 3, background: '#E19825', marginTop: 40, marginBottom: 40 }} /&gt;&#10;&#10;    &lt;Text style={{ fontSize: 24, color: '#FFFFFF', fontFamily: '微软雅黑', letterSpacing: 3 }}&gt;&#10;      汇报人：陈越&#10;    &lt;/Text&gt;&#10;    &lt;Text style={{ fontSize: 18, color: '#FFE0C7', fontFamily: '微软雅黑', marginTop: 14, letterSpacing: 2 }}&gt;&#10;      恳请各位领导批评指正&#10;    &lt;/Text&gt;&#10;&#10;  &lt;/Box&gt;&#10;&#10;  {/* 底部金色细线 */}&#10;  &lt;Box style={{ position: 'absolute', bottom: 44, left: 70, right: 70, height: 3, background: 'linear-gradient(90deg, #E19825 0%, #FFE79B 50%, #E19825 100%)' }} /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A81810"/>
              </a:gs>
              <a:gs pos="48000">
                <a:srgbClr val="C42819"/>
              </a:gs>
              <a:gs pos="100000">
                <a:srgbClr val="E63F26"/>
              </a:gs>
            </a:gsLst>
            <a:lin ang="4500000" scaled="1"/>
          </a:gradFill>
          <a:ln/>
        </p:spPr>
        <p:txBody>
          <a:bodyPr/>
          <a:p/>
        </p:txBody>
      </p:sp>
      <p:sp>
        <p:nvSpPr>
          <p:cNvPr id="79" name="" descr="{&quot;isTemplate&quot;:true,&quot;type&quot;:&quot;text&quot;}"/>
          <p:cNvSpPr txBox="1"/>
          <p:nvPr/>
        </p:nvSpPr>
        <p:spPr>
          <a:xfrm rot="0" flipH="0" flipV="0">
            <a:off x="4381500" y="1533525"/>
            <a:ext cx="3429000" cy="2381250"/>
          </a:xfrm>
          <a:prstGeom prst="rect"/>
        </p:spPr>
        <p:txBody>
          <a:bodyPr wrap="none" lIns="0" tIns="0" rIns="0" bIns="0"/>
          <a:p>
            <a:pPr algn="ctr">
              <a:lnSpc>
                <a:spcPct val="130000"/>
              </a:lnSpc>
            </a:pPr>
            <a:r>
              <a:rPr lang="zh-CN" sz="6000" b="1" spc="750">
                <a:gradFill>
                  <a:gsLst>
                    <a:gs pos="0">
                      <a:srgbClr val="FFF3C4"/>
                    </a:gs>
                    <a:gs pos="45000">
                      <a:srgbClr val="FFD700"/>
                    </a:gs>
                    <a:gs pos="100000">
                      <a:srgbClr val="E19825"/>
                    </a:gs>
                  </a:gsLst>
                  <a:lin ang="5400000" scaled="1"/>
                </a:gradFill>
                <a:effectLst>
                  <a:outerShdw blurRad="171450" dist="38100" dir="5400000">
                    <a:srgbClr val="000000">
                      <a:alpha val="35000"/>
                    </a:srgbClr>
                  </a:outerShdw>
                </a:effectLst>
                <a:latin typeface="宋体"/>
                <a:ea typeface="宋体"/>
              </a:rPr>
              <a:t>扎根长沙</a:t>
            </a:r>
            <a:endParaRPr/>
          </a:p>
          <a:p>
            <a:pPr algn="ctr">
              <a:lnSpc>
                <a:spcPct val="130000"/>
              </a:lnSpc>
            </a:pPr>
            <a:r>
              <a:rPr lang="zh-CN" sz="6000" b="1" spc="750">
                <a:gradFill>
                  <a:gsLst>
                    <a:gs pos="0">
                      <a:srgbClr val="FFF3C4"/>
                    </a:gs>
                    <a:gs pos="45000">
                      <a:srgbClr val="FFD700"/>
                    </a:gs>
                    <a:gs pos="100000">
                      <a:srgbClr val="E19825"/>
                    </a:gs>
                  </a:gsLst>
                  <a:lin ang="5400000" scaled="1"/>
                </a:gradFill>
                <a:effectLst>
                  <a:outerShdw blurRad="171450" dist="38100" dir="5400000">
                    <a:srgbClr val="000000">
                      <a:alpha val="35000"/>
                    </a:srgbClr>
                  </a:outerShdw>
                </a:effectLst>
                <a:latin typeface="宋体"/>
                <a:ea typeface="宋体"/>
              </a:rPr>
              <a:t>实业报国</a:t>
            </a:r>
            <a:endParaRPr/>
          </a:p>
        </p:txBody>
      </p:sp>
      <p:sp>
        <p:nvSpPr>
          <p:cNvPr id="80" name=""/>
          <p:cNvSpPr/>
          <p:nvPr/>
        </p:nvSpPr>
        <p:spPr>
          <a:xfrm rot="0" flipH="0" flipV="0">
            <a:off x="5667375" y="4295775"/>
            <a:ext cx="857250" cy="28575"/>
          </a:xfrm>
          <a:prstGeom prst="rect">
            <a:avLst/>
          </a:prstGeom>
          <a:solidFill>
            <a:srgbClr val="E19825"/>
          </a:solidFill>
          <a:ln/>
        </p:spPr>
        <p:txBody>
          <a:bodyPr/>
          <a:p/>
        </p:txBody>
      </p:sp>
      <p:sp>
        <p:nvSpPr>
          <p:cNvPr id="81" name="" descr="{&quot;isTemplate&quot;:true,&quot;type&quot;:&quot;text&quot;}"/>
          <p:cNvSpPr txBox="1"/>
          <p:nvPr/>
        </p:nvSpPr>
        <p:spPr>
          <a:xfrm rot="0" flipH="0" flipV="0">
            <a:off x="5324475" y="4705350"/>
            <a:ext cx="15430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spc="225">
                <a:solidFill>
                  <a:srgbClr val="FFFFFF"/>
                </a:solidFill>
                <a:latin typeface="微软雅黑"/>
                <a:ea typeface="微软雅黑"/>
              </a:rPr>
              <a:t>汇报人：陈越</a:t>
            </a:r>
            <a:endParaRPr/>
          </a:p>
        </p:txBody>
      </p:sp>
      <p:sp>
        <p:nvSpPr>
          <p:cNvPr id="82" name="" descr="{&quot;isTemplate&quot;:true,&quot;type&quot;:&quot;text&quot;}"/>
          <p:cNvSpPr txBox="1"/>
          <p:nvPr/>
        </p:nvSpPr>
        <p:spPr>
          <a:xfrm rot="0" flipH="0" flipV="0">
            <a:off x="5143500" y="5114925"/>
            <a:ext cx="19050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spc="150">
                <a:solidFill>
                  <a:srgbClr val="FFE0C7"/>
                </a:solidFill>
                <a:latin typeface="微软雅黑"/>
                <a:ea typeface="微软雅黑"/>
              </a:rPr>
              <a:t>恳请各位领导批评指正</a:t>
            </a:r>
            <a:endParaRPr/>
          </a:p>
        </p:txBody>
      </p:sp>
      <p:pic>
        <p:nvPicPr>
          <p:cNvPr id="83" name=""/>
          <p:cNvPicPr>
            <a:picLocks noChangeAspect="1"/>
          </p:cNvPicPr>
          <p:nvPr/>
        </p:nvPicPr>
        <p:blipFill>
          <a:blip>
            <a:alphaModFix amt="50000"/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84" name=""/>
          <p:cNvSpPr/>
          <p:nvPr/>
        </p:nvSpPr>
        <p:spPr>
          <a:xfrm rot="0" flipH="0" flipV="0">
            <a:off x="666750" y="6410325"/>
            <a:ext cx="10858500" cy="28575"/>
          </a:xfrm>
          <a:prstGeom prst="rect">
            <a:avLst/>
          </a:prstGeom>
          <a:gradFill>
            <a:gsLst>
              <a:gs pos="0">
                <a:srgbClr val="E19825"/>
              </a:gs>
              <a:gs pos="50000">
                <a:srgbClr val="FFE79B"/>
              </a:gs>
              <a:gs pos="100000">
                <a:srgbClr val="E19825"/>
              </a:gs>
            </a:gsLst>
            <a:lin ang="0" scaled="1"/>
          </a:gradFill>
          <a:ln/>
        </p:spPr>
        <p:txBody>
          <a:bodyPr/>
          <a:p/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Tencent office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2026-09-09T20:34:03Z</dcterms:created>
  <dcterms:modified xsi:type="dcterms:W3CDTF">2026-09-09T20:34:03Z</dcterms:modified>
</cp:coreProperties>
</file>