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>
  <p:sldMasterIdLst>
    <p:sldMasterId id="2147483648" r:id="rId0"/>
  </p:sldMasterIdLst>
  <p:notesMasterIdLst>
    <p:notesMasterId r:id="rId14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4" Type="http://schemas.openxmlformats.org/officeDocument/2006/relationships/notesMaster" Target="notesMasters/notesMaster1.xml" /><Relationship Id="rId0" Type="http://schemas.openxmlformats.org/officeDocument/2006/relationships/slideMaster" Target="slideMasters/slideMaster1.xml" /><Relationship Id="rId11" Type="http://schemas.openxmlformats.org/officeDocument/2006/relationships/slide" Target="slides/slide11.xml" /><Relationship Id="rId1" Type="http://schemas.openxmlformats.org/officeDocument/2006/relationships/slide" Target="slides/slide1.xml" /><Relationship Id="rId15" Type="http://schemas.openxmlformats.org/officeDocument/2006/relationships/presProps" Target="presProps.xml" /><Relationship Id="rId10" Type="http://schemas.openxmlformats.org/officeDocument/2006/relationships/slide" Target="slides/slide10.xml" /><Relationship Id="rId9" Type="http://schemas.openxmlformats.org/officeDocument/2006/relationships/slide" Target="slides/slide9.xml" /><Relationship Id="rId12" Type="http://schemas.openxmlformats.org/officeDocument/2006/relationships/slide" Target="slides/slide12.xml" /><Relationship Id="rId13" Type="http://schemas.openxmlformats.org/officeDocument/2006/relationships/slide" Target="slides/slide13.xml" /><Relationship Id="rId16" Type="http://schemas.openxmlformats.org/officeDocument/2006/relationships/tableStyles" Target="tableStyles.xml" /><Relationship Id="rId17" Type="http://schemas.openxmlformats.org/officeDocument/2006/relationships/viewProps" Target="viewProps.xml" /><Relationship Id="rId2" Type="http://schemas.openxmlformats.org/officeDocument/2006/relationships/slide" Target="slides/slide2.xml" /><Relationship Id="rId3" Type="http://schemas.openxmlformats.org/officeDocument/2006/relationships/slide" Target="slides/slide3.xml" /><Relationship Id="rId4" Type="http://schemas.openxmlformats.org/officeDocument/2006/relationships/slide" Target="slides/slide4.xml" /><Relationship Id="rId5" Type="http://schemas.openxmlformats.org/officeDocument/2006/relationships/slide" Target="slides/slide5.xml" /><Relationship Id="rId6" Type="http://schemas.openxmlformats.org/officeDocument/2006/relationships/slide" Target="slides/slide6.xml" /><Relationship Id="rId7" Type="http://schemas.openxmlformats.org/officeDocument/2006/relationships/slide" Target="slides/slide7.xml" /><Relationship Id="rId8" Type="http://schemas.openxmlformats.org/officeDocument/2006/relationships/slide" Target="slides/slide8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.svg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.svg" 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1" name="" descr="&lt;Slide style={{ width: '1280px', height: '720px', background: 'linear-gradient(165deg, #A81810 0%, #C42819 48%, #E63F26 100%)', padding: '0px' }}&gt;&#10;&#10;  {/* 金色粒子光晕 */}&#10;  &lt;svg width='1280' height='720' viewBox='0 0 1280 720' style={{ position: 'absolute', top: 0, left: 0, opacity: 0.5 }}&gt;&#10;    &lt;circle cx='180' cy='140' r='90' fill='#FFE79B' opacity='0.10' /&gt;&#10;    &lt;circle cx='1120' cy='120' r='120' fill='#FFC000' opacity='0.10' /&gt;&#10;    &lt;circle cx='1180' cy='560' r='100' fill='#FFE79B' opacity='0.08' /&gt;&#10;    &lt;circle cx='120' cy='600' r='80' fill='#FFC000' opacity='0.08' /&gt;&#10;    &lt;circle cx='640' cy='80' r='6' fill='#FFE79B' opacity='0.7' /&gt;&#10;    &lt;circle cx='300' cy='240' r='4' fill='#FFD700' opacity='0.6' /&gt;&#10;    &lt;circle cx='960' cy='260' r='5' fill='#FFE79B' opacity='0.6' /&gt;&#10;    &lt;circle cx='1040' cy='500' r='4' fill='#FFD700' opacity='0.5' /&gt;&#10;    &lt;circle cx='220' cy='500' r='5' fill='#FFE79B' opacity='0.5' /&gt;&#10;  &lt;/svg&gt;&#10;&#10;  {/* 顶部红色短条 */}&#10;  &lt;Box style={{ position: 'absolute', top: 0, left: 0, width: '100%', height: 12, background: '#A81810' }} /&gt;&#10;&#10;  &lt;Box style={{ flex: 1, flexDirection: 'column', alignItems: 'center', justifyContent: 'center', paddingLeft: 70, paddingRight: 70 }}&gt;&#10;    {/* 顶部单位标识 */}&#10;    &lt;Text style={{ fontSize: 20, color: '#FFE79B', letterSpacing: 6, fontFamily: '微软雅黑' }}&gt;&#10;      长沙市紧缺急需人才项目申报汇报&#10;    &lt;/Text&gt;&#10;&#10;    &lt;Box style={{ width: 90, height: 3, background: '#E19825', marginTop: 24, marginBottom: 36 }} /&gt;&#10;&#10;    {/* 主标题 */}&#10;    &lt;Text style={{&#10;      fontSize: 88,&#10;      fontWeight: 'bold',&#10;      fontFamily: '宋体',&#10;      backgroundImage: 'linear-gradient(180deg, #FFF3C4 0%, #FFD700 45%, #E19825 100%)',&#10;      backgroundClip: 'text',&#10;      color: 'transparent',&#10;      textShadow: '0 4px 18px rgba(0,0,0,0.35)',&#10;      letterSpacing: 12,&#10;      lineHeight: 1.2,&#10;    }}&gt;&#10;      紧缺急需人才&#10;    &lt;/Text&gt;&#10;&#10;    {/* 金色副标飘带 */}&#10;    &lt;Box style={{ flexDirection: 'row', alignItems: 'center', marginTop: 40 }}&gt;&#10;      &lt;Box style={{ width: 60, height: 2, background: '#E19825' }} /&gt;&#10;      &lt;Box style={{ background: '#E19825', paddingTop: 12, paddingBottom: 12, paddingLeft: 30, paddingRight: 30, borderRadius: 4 }}&gt;&#10;        &lt;Text style={{ fontSize: 24, color: '#FFFFFF', fontFamily: '微软雅黑', letterSpacing: 3, fontWeight: 'bold' }}&gt;&#10;          新兴产业和未来产业专题紧缺急需人才&#10;        &lt;/Text&gt;&#10;      &lt;/Box&gt;&#10;      &lt;Box style={{ width: 60, height: 2, background: '#E19825' }} /&gt;&#10;    &lt;/Box&gt;&#10;&#10;    {/* 申报人 / 单位 / 职务 */}&#10;    &lt;Box style={{ flexDirection: 'column', alignItems: 'center', marginTop: 50 }}&gt;&#10;      &lt;Text style={{ fontSize: 22, color: '#FFFFFF', fontFamily: '微软雅黑', letterSpacing: 2 }}&gt;&#10;        申报人：&lt;span style={{ fontWeight: 'bold', color: '#FFE79B' }}&gt;陈越&lt;/span&gt;&#10;      &lt;/Text&gt;&#10;      &lt;Text style={{ fontSize: 17, color: '#FFE0C7', fontFamily: '微软雅黑', marginTop: 14, letterSpacing: 1 }}&gt;&#10;        长沙八思量信息技术有限公司 · 总工程师&#10;      &lt;/Text&gt;&#10;      &lt;Text style={{ fontSize: 16, color: '#FFE0C7', fontFamily: '微软雅黑', marginTop: 6, letterSpacing: 1 }}&gt;&#10;        湖南省激光控制系统工程中心副主任&#10;      &lt;/Text&gt;&#10;    &lt;/Box&gt;&#10;  &lt;/Box&gt;&#10;&#10;  {/* 底部金色细线 */}&#10;  &lt;Box style={{ position: 'absolute', bottom: 44, left: 70, right: 70, height: 3, background: 'linear-gradient(90deg, #E19825 0%, #FFE79B 50%, #E19825 100%)' }} /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A81810"/>
              </a:gs>
              <a:gs pos="48000">
                <a:srgbClr val="C42819"/>
              </a:gs>
              <a:gs pos="100000">
                <a:srgbClr val="E63F26"/>
              </a:gs>
            </a:gsLst>
            <a:lin ang="4500000" scaled="1"/>
          </a:gradFill>
          <a:ln/>
        </p:spPr>
        <p:txBody>
          <a:bodyPr/>
          <a:p/>
        </p:txBody>
      </p:sp>
      <p:sp>
        <p:nvSpPr>
          <p:cNvPr id="3" name="" descr="{&quot;isTemplate&quot;:true,&quot;type&quot;:&quot;text&quot;}"/>
          <p:cNvSpPr txBox="1"/>
          <p:nvPr/>
        </p:nvSpPr>
        <p:spPr>
          <a:xfrm rot="0" flipH="0" flipV="0">
            <a:off x="4238625" y="1314450"/>
            <a:ext cx="37147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spc="450">
                <a:solidFill>
                  <a:srgbClr val="FFE79B"/>
                </a:solidFill>
                <a:latin typeface="微软雅黑"/>
                <a:ea typeface="微软雅黑"/>
              </a:rPr>
              <a:t>长沙市紧缺急需人才项目申报汇报</a:t>
            </a:r>
            <a:endParaRPr/>
          </a:p>
        </p:txBody>
      </p:sp>
      <p:sp>
        <p:nvSpPr>
          <p:cNvPr id="4" name=""/>
          <p:cNvSpPr/>
          <p:nvPr/>
        </p:nvSpPr>
        <p:spPr>
          <a:xfrm rot="0" flipH="0" flipV="0">
            <a:off x="5667375" y="1771650"/>
            <a:ext cx="857250" cy="28575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5" name="" descr="{&quot;isTemplate&quot;:true,&quot;type&quot;:&quot;text&quot;}"/>
          <p:cNvSpPr txBox="1"/>
          <p:nvPr/>
        </p:nvSpPr>
        <p:spPr>
          <a:xfrm rot="0" flipH="0" flipV="0">
            <a:off x="3238500" y="2143125"/>
            <a:ext cx="5715000" cy="1209675"/>
          </a:xfrm>
          <a:prstGeom prst="rect"/>
        </p:spPr>
        <p:txBody>
          <a:bodyPr wrap="none" lIns="0" tIns="0" rIns="0" bIns="0"/>
          <a:p>
            <a:pPr>
              <a:lnSpc>
                <a:spcPct val="120000"/>
              </a:lnSpc>
            </a:pPr>
            <a:r>
              <a:rPr lang="zh-CN" sz="6600" b="1" spc="900">
                <a:gradFill>
                  <a:gsLst>
                    <a:gs pos="0">
                      <a:srgbClr val="FFF3C4"/>
                    </a:gs>
                    <a:gs pos="45000">
                      <a:srgbClr val="FFD700"/>
                    </a:gs>
                    <a:gs pos="100000">
                      <a:srgbClr val="E19825"/>
                    </a:gs>
                  </a:gsLst>
                  <a:lin ang="5400000" scaled="1"/>
                </a:gradFill>
                <a:effectLst>
                  <a:outerShdw blurRad="171450" dist="38100" dir="5400000">
                    <a:srgbClr val="000000">
                      <a:alpha val="35000"/>
                    </a:srgbClr>
                  </a:outerShdw>
                </a:effectLst>
                <a:latin typeface="宋体"/>
                <a:ea typeface="宋体"/>
              </a:rPr>
              <a:t>紧缺急需人才</a:t>
            </a:r>
            <a:endParaRPr/>
          </a:p>
        </p:txBody>
      </p:sp>
      <p:sp>
        <p:nvSpPr>
          <p:cNvPr id="6" name=""/>
          <p:cNvSpPr/>
          <p:nvPr/>
        </p:nvSpPr>
        <p:spPr>
          <a:xfrm rot="0" flipH="0" flipV="0">
            <a:off x="3057525" y="3981450"/>
            <a:ext cx="571500" cy="19050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7" name=""/>
          <p:cNvSpPr/>
          <p:nvPr/>
        </p:nvSpPr>
        <p:spPr>
          <a:xfrm rot="0" flipH="0" flipV="0">
            <a:off x="3629025" y="3733800"/>
            <a:ext cx="4943475" cy="504825"/>
          </a:xfrm>
          <a:prstGeom prst="roundRect">
            <a:avLst>
              <a:gd name="adj" fmla="val 7547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8" name="" descr="{&quot;isTemplate&quot;:true,&quot;type&quot;:&quot;text&quot;}"/>
          <p:cNvSpPr txBox="1"/>
          <p:nvPr/>
        </p:nvSpPr>
        <p:spPr>
          <a:xfrm rot="0" flipH="0" flipV="0">
            <a:off x="3914775" y="3848100"/>
            <a:ext cx="43719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 spc="225">
                <a:solidFill>
                  <a:srgbClr val="FFFFFF"/>
                </a:solidFill>
                <a:latin typeface="微软雅黑"/>
                <a:ea typeface="微软雅黑"/>
              </a:rPr>
              <a:t>新兴产业和未来产业专题紧缺急需人才</a:t>
            </a:r>
            <a:endParaRPr/>
          </a:p>
        </p:txBody>
      </p:sp>
      <p:sp>
        <p:nvSpPr>
          <p:cNvPr id="9" name=""/>
          <p:cNvSpPr/>
          <p:nvPr/>
        </p:nvSpPr>
        <p:spPr>
          <a:xfrm rot="0" flipH="0" flipV="0">
            <a:off x="8572500" y="3981450"/>
            <a:ext cx="571500" cy="19050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10" name="" descr="{&quot;isTemplate&quot;:true,&quot;type&quot;:&quot;text&quot;}"/>
          <p:cNvSpPr txBox="1"/>
          <p:nvPr/>
        </p:nvSpPr>
        <p:spPr>
          <a:xfrm rot="0" flipH="0" flipV="0">
            <a:off x="5410200" y="4714875"/>
            <a:ext cx="13716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spc="150">
                <a:solidFill>
                  <a:srgbClr val="FFFFFF"/>
                </a:solidFill>
                <a:latin typeface="微软雅黑"/>
                <a:ea typeface="微软雅黑"/>
              </a:rPr>
              <a:t>申报人：</a:t>
            </a:r>
            <a:r>
              <a:rPr lang="zh-CN" sz="1650" b="1" spc="150">
                <a:solidFill>
                  <a:srgbClr val="FFE79B"/>
                </a:solidFill>
                <a:latin typeface="微软雅黑"/>
                <a:ea typeface="微软雅黑"/>
              </a:rPr>
              <a:t>陈越</a:t>
            </a:r>
            <a:endParaRPr/>
          </a:p>
        </p:txBody>
      </p:sp>
      <p:sp>
        <p:nvSpPr>
          <p:cNvPr id="11" name="" descr="{&quot;isTemplate&quot;:true,&quot;type&quot;:&quot;text&quot;}"/>
          <p:cNvSpPr txBox="1"/>
          <p:nvPr/>
        </p:nvSpPr>
        <p:spPr>
          <a:xfrm rot="0" flipH="0" flipV="0">
            <a:off x="4543425" y="5105400"/>
            <a:ext cx="31051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75">
                <a:solidFill>
                  <a:srgbClr val="FFE0C7"/>
                </a:solidFill>
                <a:latin typeface="微软雅黑"/>
                <a:ea typeface="微软雅黑"/>
              </a:rPr>
              <a:t>长沙八思量信息技术有限公司</a:t>
            </a:r>
            <a:r>
              <a:rPr lang="en-US" sz="1275" spc="75">
                <a:solidFill>
                  <a:srgbClr val="FFE0C7"/>
                </a:solidFill>
                <a:latin typeface="微软雅黑"/>
                <a:ea typeface="微软雅黑"/>
              </a:rPr>
              <a:t> · </a:t>
            </a:r>
            <a:r>
              <a:rPr lang="zh-CN" sz="1275" spc="75">
                <a:solidFill>
                  <a:srgbClr val="FFE0C7"/>
                </a:solidFill>
                <a:latin typeface="微软雅黑"/>
                <a:ea typeface="微软雅黑"/>
              </a:rPr>
              <a:t>总工程师</a:t>
            </a:r>
            <a:endParaRPr/>
          </a:p>
        </p:txBody>
      </p:sp>
      <p:sp>
        <p:nvSpPr>
          <p:cNvPr id="12" name="" descr="{&quot;isTemplate&quot;:true,&quot;type&quot;:&quot;text&quot;}"/>
          <p:cNvSpPr txBox="1"/>
          <p:nvPr/>
        </p:nvSpPr>
        <p:spPr>
          <a:xfrm rot="0" flipH="0" flipV="0">
            <a:off x="4800600" y="5362575"/>
            <a:ext cx="2590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75">
                <a:solidFill>
                  <a:srgbClr val="FFE0C7"/>
                </a:solidFill>
                <a:latin typeface="微软雅黑"/>
                <a:ea typeface="微软雅黑"/>
              </a:rPr>
              <a:t>湖南省激光控制系统工程中心副主任</a:t>
            </a:r>
            <a:endParaRPr/>
          </a:p>
        </p:txBody>
      </p:sp>
      <p:pic>
        <p:nvPicPr>
          <p:cNvPr id="13" name=""/>
          <p:cNvPicPr>
            <a:picLocks noChangeAspect="1"/>
          </p:cNvPicPr>
          <p:nvPr/>
        </p:nvPicPr>
        <p:blipFill>
          <a:blip>
            <a:alphaModFix amt="50000"/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4" name=""/>
          <p:cNvSpPr/>
          <p:nvPr/>
        </p:nvSpPr>
        <p:spPr>
          <a:xfrm rot="0" flipH="0" flipV="0">
            <a:off x="0" y="0"/>
            <a:ext cx="12192000" cy="114300"/>
          </a:xfrm>
          <a:prstGeom prst="rect">
            <a:avLst/>
          </a:prstGeom>
          <a:solidFill>
            <a:srgbClr val="A81810"/>
          </a:solidFill>
          <a:ln/>
        </p:spPr>
        <p:txBody>
          <a:bodyPr/>
          <a:p/>
        </p:txBody>
      </p:sp>
      <p:sp>
        <p:nvSpPr>
          <p:cNvPr id="15" name=""/>
          <p:cNvSpPr/>
          <p:nvPr/>
        </p:nvSpPr>
        <p:spPr>
          <a:xfrm rot="0" flipH="0" flipV="0">
            <a:off x="666750" y="6410325"/>
            <a:ext cx="10858500" cy="28575"/>
          </a:xfrm>
          <a:prstGeom prst="rect">
            <a:avLst/>
          </a:prstGeom>
          <a:gradFill>
            <a:gsLst>
              <a:gs pos="0">
                <a:srgbClr val="E19825"/>
              </a:gs>
              <a:gs pos="50000">
                <a:srgbClr val="FFE79B"/>
              </a:gs>
              <a:gs pos="100000">
                <a:srgbClr val="E19825"/>
              </a:gs>
            </a:gsLst>
            <a:lin ang="0" scaled="1"/>
          </a:gradFill>
          <a:ln/>
        </p:spPr>
        <p:txBody>
          <a:bodyPr/>
          <a:p/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47" name="" descr="&lt;Slide style={{ width: '1280px', height: '720px', background: '#FFFFFF', padding: '0px' }}&gt;&#10;&#10;  {/* A 区留白 */}&#10;  &lt;Box style={{ height: 48 }} /&gt;&#10;&#10;  {/* B 区标题 */}&#10;  &lt;Box style={{ height: 62, paddingLeft: 70, paddingRight: 70, flexDirection: 'row', alignItems: 'center' }}&gt;&#10;    &lt;Box style={{ width: 8, height: 34, background: '#C42819', marginRight: 18 }} /&gt;&#10;    &lt;Text style={{ fontSize: 34, fontWeight: 'bold', color: '#171616', fontFamily: '宋体' }}&gt;目 录&lt;/Text&gt;&#10;  &lt;/Box&gt;&#10;&#10;  {/* C 区内容 */}&#10;  &lt;Box style={{ flex: 1, paddingLeft: 70, paddingRight: 70, paddingTop: 22, paddingBottom: 30, flexDirection: 'row', alignItems: 'center', gap: 50 }}&gt;&#10;    {/* 左：大标题 */}&#10;    &lt;Box style={{ width: 280, justifyContent: 'center' }}&gt;&#10;      &lt;Text style={{ fontSize: 24, color: '#C42819', fontFamily: '微软雅黑', letterSpacing: 4 }}&gt;CONTENTS&lt;/Text&gt;&#10;      &lt;Text style={{ fontSize: 60, fontWeight: 'bold', color: '#C42819', fontFamily: '宋体', marginTop: 8 }}&gt;目录&lt;/Text&gt;&#10;      &lt;Box style={{ width: 64, height: 4, background: '#E19825', marginTop: 18 }} /&gt;&#10;      &lt;Text style={{ fontSize: 17, color: '#9CA3AF', fontFamily: '微软雅黑', marginTop: 16, lineHeight: 1.6 }}&gt;&#10;        五个部分&lt;br /&gt;完整呈现申报情况&#10;      &lt;/Text&gt;&#10;    &lt;/Box&gt;&#10;&#10;    {/* 右：5 个章节条目 */}&#10;    &lt;Box style={{ flex: 1, flexDirection: 'column', gap: 14 }}&gt;&#10;      {[&#10;        { n: '01', t: '个人基本情况', d: '基本信息 · 教育及工作履历' },&#10;        { n: '02', t: '主要履历与前期创新成果', d: '引进前八项核心技术成果' },&#10;        { n: '03', t: '引进以来主要业绩贡献', d: '两项省级重点项目 · 关键技术突破' },&#10;        { n: '04', t: '未来三年工作目标', d: '2026–2028 逐年递进规划' },&#10;        { n: '05', t: '总结展望', d: '全链条能力 · 产业化愿景' },&#10;      ].map((item, idx) =&gt; (&#10;        &lt;Box key={idx} style={{ flexDirection: 'row', alignItems: 'center', background: '#FBF7F2', border: '1px solid #E5E7EB', borderRadius: 12, paddingTop: 18, paddingBottom: 18, paddingLeft: 24, paddingRight: 24 }}&gt;&#10;          &lt;Box style={{ width: 56, height: 56, borderRadius: 28, background: '#C42819', justifyContent: 'center', alignItems: 'center', marginRight: 24 }}&gt;&#10;            &lt;Text style={{ fontSize: 24, fontWeight: 'bold', color: '#FFFFFF', fontFamily: '微软雅黑' }}&gt;{item.n}&lt;/Text&gt;&#10;          &lt;/Box&gt;&#10;          &lt;Box style={{ flex: 1 }}&gt;&#10;            &lt;Text style={{ fontSize: 24, fontWeight: 'bold', color: '#171616', fontFamily: '宋体' }}&gt;{item.t}&lt;/Text&gt;&#10;            &lt;Text style={{ fontSize: 15, color: '#6B7280', fontFamily: '微软雅黑', marginTop: 4 }}&gt;{item.d}&lt;/Text&gt;&#10;          &lt;/Box&gt;&#10;        &lt;/Box&gt;&#10;      ))}&#10;    &lt;/Box&gt;&#10;  &lt;/Box&gt;&#10;&#10;  {/* D 区页脚装饰条 */}&#10;  &lt;Box style={{ height: 20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4, right: 70 }}&gt;&#10;    &lt;Text style={{ fontSize: 14, color: '#9CA3AF', fontFamily: '微软雅黑' }}&gt;02 / 12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49" name=""/>
          <p:cNvSpPr/>
          <p:nvPr/>
        </p:nvSpPr>
        <p:spPr>
          <a:xfrm rot="0" flipH="0" flipV="0">
            <a:off x="666750" y="590550"/>
            <a:ext cx="76200" cy="32385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50" name="" descr="{&quot;isTemplate&quot;:true,&quot;type&quot;:&quot;text&quot;}"/>
          <p:cNvSpPr txBox="1"/>
          <p:nvPr/>
        </p:nvSpPr>
        <p:spPr>
          <a:xfrm rot="0" flipH="0" flipV="0">
            <a:off x="914400" y="561975"/>
            <a:ext cx="7429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71616"/>
                </a:solidFill>
                <a:latin typeface="宋体"/>
                <a:ea typeface="宋体"/>
              </a:rPr>
              <a:t>目</a:t>
            </a:r>
            <a:r>
              <a:rPr lang="en-US" sz="2550" b="1">
                <a:solidFill>
                  <a:srgbClr val="171616"/>
                </a:solidFill>
                <a:latin typeface="宋体"/>
                <a:ea typeface="宋体"/>
              </a:rPr>
              <a:t> </a:t>
            </a:r>
            <a:r>
              <a:rPr lang="zh-CN" sz="2550" b="1">
                <a:solidFill>
                  <a:srgbClr val="171616"/>
                </a:solidFill>
                <a:latin typeface="宋体"/>
                <a:ea typeface="宋体"/>
              </a:rPr>
              <a:t>录</a:t>
            </a:r>
            <a:endParaRPr/>
          </a:p>
        </p:txBody>
      </p:sp>
      <p:sp>
        <p:nvSpPr>
          <p:cNvPr id="151" name="" descr="{&quot;isTemplate&quot;:true,&quot;type&quot;:&quot;text&quot;}"/>
          <p:cNvSpPr txBox="1"/>
          <p:nvPr/>
        </p:nvSpPr>
        <p:spPr>
          <a:xfrm rot="0" flipH="0" flipV="0">
            <a:off x="666750" y="2809875"/>
            <a:ext cx="26670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spc="300">
                <a:solidFill>
                  <a:srgbClr val="C42819"/>
                </a:solidFill>
                <a:latin typeface="微软雅黑"/>
                <a:ea typeface="微软雅黑"/>
              </a:rPr>
              <a:t>CONTENTS</a:t>
            </a:r>
            <a:endParaRPr/>
          </a:p>
        </p:txBody>
      </p:sp>
      <p:sp>
        <p:nvSpPr>
          <p:cNvPr id="152" name="" descr="{&quot;isTemplate&quot;:true,&quot;type&quot;:&quot;text&quot;}"/>
          <p:cNvSpPr txBox="1"/>
          <p:nvPr/>
        </p:nvSpPr>
        <p:spPr>
          <a:xfrm rot="0" flipH="0" flipV="0">
            <a:off x="666750" y="3162300"/>
            <a:ext cx="2667000" cy="685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4500" b="1">
                <a:solidFill>
                  <a:srgbClr val="C42819"/>
                </a:solidFill>
                <a:latin typeface="宋体"/>
                <a:ea typeface="宋体"/>
              </a:rPr>
              <a:t>目录</a:t>
            </a:r>
            <a:endParaRPr/>
          </a:p>
        </p:txBody>
      </p:sp>
      <p:sp>
        <p:nvSpPr>
          <p:cNvPr id="153" name=""/>
          <p:cNvSpPr/>
          <p:nvPr/>
        </p:nvSpPr>
        <p:spPr>
          <a:xfrm rot="0" flipH="0" flipV="0">
            <a:off x="666750" y="4019550"/>
            <a:ext cx="609600" cy="38100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154" name="" descr="{&quot;isTemplate&quot;:true,&quot;type&quot;:&quot;text&quot;}"/>
          <p:cNvSpPr txBox="1"/>
          <p:nvPr/>
        </p:nvSpPr>
        <p:spPr>
          <a:xfrm rot="0" flipH="0" flipV="0">
            <a:off x="666750" y="4210050"/>
            <a:ext cx="2667000" cy="62865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75">
                <a:solidFill>
                  <a:srgbClr val="9CA3AF"/>
                </a:solidFill>
                <a:latin typeface="微软雅黑"/>
                <a:ea typeface="微软雅黑"/>
              </a:rPr>
              <a:t>五个部分</a:t>
            </a:r>
            <a:endParaRPr/>
          </a:p>
          <a:p>
            <a:pPr>
              <a:lnSpc>
                <a:spcPct val="160000"/>
              </a:lnSpc>
            </a:pPr>
            <a:r>
              <a:rPr lang="zh-CN" sz="1275">
                <a:solidFill>
                  <a:srgbClr val="9CA3AF"/>
                </a:solidFill>
                <a:latin typeface="微软雅黑"/>
                <a:ea typeface="微软雅黑"/>
              </a:rPr>
              <a:t>完整呈现申报情况</a:t>
            </a:r>
            <a:endParaRPr/>
          </a:p>
        </p:txBody>
      </p:sp>
      <p:sp>
        <p:nvSpPr>
          <p:cNvPr id="155" name=""/>
          <p:cNvSpPr/>
          <p:nvPr/>
        </p:nvSpPr>
        <p:spPr>
          <a:xfrm rot="0" flipH="0" flipV="0">
            <a:off x="3810000" y="1362075"/>
            <a:ext cx="7715250" cy="876300"/>
          </a:xfrm>
          <a:prstGeom prst="roundRect">
            <a:avLst>
              <a:gd name="adj" fmla="val 13043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56" name=""/>
          <p:cNvSpPr/>
          <p:nvPr/>
        </p:nvSpPr>
        <p:spPr>
          <a:xfrm rot="0" flipH="0" flipV="0">
            <a:off x="4038600" y="1533525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57" name="" descr="{&quot;isTemplate&quot;:true,&quot;type&quot;:&quot;text&quot;}"/>
          <p:cNvSpPr txBox="1"/>
          <p:nvPr/>
        </p:nvSpPr>
        <p:spPr>
          <a:xfrm rot="0" flipH="0" flipV="0">
            <a:off x="4162425" y="1666875"/>
            <a:ext cx="2952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  <a:endParaRPr/>
          </a:p>
        </p:txBody>
      </p:sp>
      <p:sp>
        <p:nvSpPr>
          <p:cNvPr id="158" name="" descr="{&quot;isTemplate&quot;:true,&quot;type&quot;:&quot;text&quot;}"/>
          <p:cNvSpPr txBox="1"/>
          <p:nvPr/>
        </p:nvSpPr>
        <p:spPr>
          <a:xfrm rot="0" flipH="0" flipV="0">
            <a:off x="4800600" y="1562100"/>
            <a:ext cx="64960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71616"/>
                </a:solidFill>
                <a:latin typeface="宋体"/>
                <a:ea typeface="宋体"/>
              </a:rPr>
              <a:t>个人基本情况</a:t>
            </a:r>
            <a:endParaRPr/>
          </a:p>
        </p:txBody>
      </p:sp>
      <p:sp>
        <p:nvSpPr>
          <p:cNvPr id="159" name="" descr="{&quot;isTemplate&quot;:true,&quot;type&quot;:&quot;text&quot;}"/>
          <p:cNvSpPr txBox="1"/>
          <p:nvPr/>
        </p:nvSpPr>
        <p:spPr>
          <a:xfrm rot="0" flipH="0" flipV="0">
            <a:off x="4800600" y="1876425"/>
            <a:ext cx="64960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基本信息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教育及工作履历</a:t>
            </a:r>
            <a:endParaRPr/>
          </a:p>
        </p:txBody>
      </p:sp>
      <p:sp>
        <p:nvSpPr>
          <p:cNvPr id="160" name=""/>
          <p:cNvSpPr/>
          <p:nvPr/>
        </p:nvSpPr>
        <p:spPr>
          <a:xfrm rot="0" flipH="0" flipV="0">
            <a:off x="3810000" y="2371725"/>
            <a:ext cx="7715250" cy="876300"/>
          </a:xfrm>
          <a:prstGeom prst="roundRect">
            <a:avLst>
              <a:gd name="adj" fmla="val 13043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61" name=""/>
          <p:cNvSpPr/>
          <p:nvPr/>
        </p:nvSpPr>
        <p:spPr>
          <a:xfrm rot="0" flipH="0" flipV="0">
            <a:off x="4038600" y="2543175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62" name="" descr="{&quot;isTemplate&quot;:true,&quot;type&quot;:&quot;text&quot;}"/>
          <p:cNvSpPr txBox="1"/>
          <p:nvPr/>
        </p:nvSpPr>
        <p:spPr>
          <a:xfrm rot="0" flipH="0" flipV="0">
            <a:off x="4162425" y="2676525"/>
            <a:ext cx="2952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  <a:endParaRPr/>
          </a:p>
        </p:txBody>
      </p:sp>
      <p:sp>
        <p:nvSpPr>
          <p:cNvPr id="163" name="" descr="{&quot;isTemplate&quot;:true,&quot;type&quot;:&quot;text&quot;}"/>
          <p:cNvSpPr txBox="1"/>
          <p:nvPr/>
        </p:nvSpPr>
        <p:spPr>
          <a:xfrm rot="0" flipH="0" flipV="0">
            <a:off x="4800600" y="2571750"/>
            <a:ext cx="64960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71616"/>
                </a:solidFill>
                <a:latin typeface="宋体"/>
                <a:ea typeface="宋体"/>
              </a:rPr>
              <a:t>主要履历与前期创新成果</a:t>
            </a:r>
            <a:endParaRPr/>
          </a:p>
        </p:txBody>
      </p:sp>
      <p:sp>
        <p:nvSpPr>
          <p:cNvPr id="164" name="" descr="{&quot;isTemplate&quot;:true,&quot;type&quot;:&quot;text&quot;}"/>
          <p:cNvSpPr txBox="1"/>
          <p:nvPr/>
        </p:nvSpPr>
        <p:spPr>
          <a:xfrm rot="0" flipH="0" flipV="0">
            <a:off x="4800600" y="2886075"/>
            <a:ext cx="64960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引进前八项核心技术成果</a:t>
            </a:r>
            <a:endParaRPr/>
          </a:p>
        </p:txBody>
      </p:sp>
      <p:sp>
        <p:nvSpPr>
          <p:cNvPr id="165" name=""/>
          <p:cNvSpPr/>
          <p:nvPr/>
        </p:nvSpPr>
        <p:spPr>
          <a:xfrm rot="0" flipH="0" flipV="0">
            <a:off x="3810000" y="3381375"/>
            <a:ext cx="7715250" cy="876300"/>
          </a:xfrm>
          <a:prstGeom prst="roundRect">
            <a:avLst>
              <a:gd name="adj" fmla="val 13043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66" name=""/>
          <p:cNvSpPr/>
          <p:nvPr/>
        </p:nvSpPr>
        <p:spPr>
          <a:xfrm rot="0" flipH="0" flipV="0">
            <a:off x="4038600" y="3552825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67" name="" descr="{&quot;isTemplate&quot;:true,&quot;type&quot;:&quot;text&quot;}"/>
          <p:cNvSpPr txBox="1"/>
          <p:nvPr/>
        </p:nvSpPr>
        <p:spPr>
          <a:xfrm rot="0" flipH="0" flipV="0">
            <a:off x="4162425" y="3686175"/>
            <a:ext cx="2952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</a:rPr>
              <a:t>03</a:t>
            </a:r>
            <a:endParaRPr/>
          </a:p>
        </p:txBody>
      </p:sp>
      <p:sp>
        <p:nvSpPr>
          <p:cNvPr id="168" name="" descr="{&quot;isTemplate&quot;:true,&quot;type&quot;:&quot;text&quot;}"/>
          <p:cNvSpPr txBox="1"/>
          <p:nvPr/>
        </p:nvSpPr>
        <p:spPr>
          <a:xfrm rot="0" flipH="0" flipV="0">
            <a:off x="4800600" y="3581400"/>
            <a:ext cx="64960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71616"/>
                </a:solidFill>
                <a:latin typeface="宋体"/>
                <a:ea typeface="宋体"/>
              </a:rPr>
              <a:t>引进以来主要业绩贡献</a:t>
            </a:r>
            <a:endParaRPr/>
          </a:p>
        </p:txBody>
      </p:sp>
      <p:sp>
        <p:nvSpPr>
          <p:cNvPr id="169" name="" descr="{&quot;isTemplate&quot;:true,&quot;type&quot;:&quot;text&quot;}"/>
          <p:cNvSpPr txBox="1"/>
          <p:nvPr/>
        </p:nvSpPr>
        <p:spPr>
          <a:xfrm rot="0" flipH="0" flipV="0">
            <a:off x="4800600" y="3895725"/>
            <a:ext cx="64960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两项省级重点项目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关键技术突破</a:t>
            </a:r>
            <a:endParaRPr/>
          </a:p>
        </p:txBody>
      </p:sp>
      <p:sp>
        <p:nvSpPr>
          <p:cNvPr id="170" name=""/>
          <p:cNvSpPr/>
          <p:nvPr/>
        </p:nvSpPr>
        <p:spPr>
          <a:xfrm rot="0" flipH="0" flipV="0">
            <a:off x="3810000" y="4391025"/>
            <a:ext cx="7715250" cy="876300"/>
          </a:xfrm>
          <a:prstGeom prst="roundRect">
            <a:avLst>
              <a:gd name="adj" fmla="val 13043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71" name=""/>
          <p:cNvSpPr/>
          <p:nvPr/>
        </p:nvSpPr>
        <p:spPr>
          <a:xfrm rot="0" flipH="0" flipV="0">
            <a:off x="4038600" y="4562475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72" name="" descr="{&quot;isTemplate&quot;:true,&quot;type&quot;:&quot;text&quot;}"/>
          <p:cNvSpPr txBox="1"/>
          <p:nvPr/>
        </p:nvSpPr>
        <p:spPr>
          <a:xfrm rot="0" flipH="0" flipV="0">
            <a:off x="4162425" y="4695825"/>
            <a:ext cx="2952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</a:rPr>
              <a:t>04</a:t>
            </a:r>
            <a:endParaRPr/>
          </a:p>
        </p:txBody>
      </p:sp>
      <p:sp>
        <p:nvSpPr>
          <p:cNvPr id="173" name="" descr="{&quot;isTemplate&quot;:true,&quot;type&quot;:&quot;text&quot;}"/>
          <p:cNvSpPr txBox="1"/>
          <p:nvPr/>
        </p:nvSpPr>
        <p:spPr>
          <a:xfrm rot="0" flipH="0" flipV="0">
            <a:off x="4800600" y="4591050"/>
            <a:ext cx="64960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71616"/>
                </a:solidFill>
                <a:latin typeface="宋体"/>
                <a:ea typeface="宋体"/>
              </a:rPr>
              <a:t>未来三年工作目标</a:t>
            </a:r>
            <a:endParaRPr/>
          </a:p>
        </p:txBody>
      </p:sp>
      <p:sp>
        <p:nvSpPr>
          <p:cNvPr id="174" name="" descr="{&quot;isTemplate&quot;:true,&quot;type&quot;:&quot;text&quot;}"/>
          <p:cNvSpPr txBox="1"/>
          <p:nvPr/>
        </p:nvSpPr>
        <p:spPr>
          <a:xfrm rot="0" flipH="0" flipV="0">
            <a:off x="4800600" y="4905375"/>
            <a:ext cx="64960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2026–2028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逐年递进规划</a:t>
            </a:r>
            <a:endParaRPr/>
          </a:p>
        </p:txBody>
      </p:sp>
      <p:sp>
        <p:nvSpPr>
          <p:cNvPr id="175" name=""/>
          <p:cNvSpPr/>
          <p:nvPr/>
        </p:nvSpPr>
        <p:spPr>
          <a:xfrm rot="0" flipH="0" flipV="0">
            <a:off x="3810000" y="5400675"/>
            <a:ext cx="7715250" cy="876300"/>
          </a:xfrm>
          <a:prstGeom prst="roundRect">
            <a:avLst>
              <a:gd name="adj" fmla="val 13043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76" name=""/>
          <p:cNvSpPr/>
          <p:nvPr/>
        </p:nvSpPr>
        <p:spPr>
          <a:xfrm rot="0" flipH="0" flipV="0">
            <a:off x="4038600" y="5572125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77" name="" descr="{&quot;isTemplate&quot;:true,&quot;type&quot;:&quot;text&quot;}"/>
          <p:cNvSpPr txBox="1"/>
          <p:nvPr/>
        </p:nvSpPr>
        <p:spPr>
          <a:xfrm rot="0" flipH="0" flipV="0">
            <a:off x="4162425" y="5705475"/>
            <a:ext cx="2952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微软雅黑"/>
                <a:ea typeface="微软雅黑"/>
              </a:rPr>
              <a:t>05</a:t>
            </a:r>
            <a:endParaRPr/>
          </a:p>
        </p:txBody>
      </p:sp>
      <p:sp>
        <p:nvSpPr>
          <p:cNvPr id="178" name="" descr="{&quot;isTemplate&quot;:true,&quot;type&quot;:&quot;text&quot;}"/>
          <p:cNvSpPr txBox="1"/>
          <p:nvPr/>
        </p:nvSpPr>
        <p:spPr>
          <a:xfrm rot="0" flipH="0" flipV="0">
            <a:off x="4800600" y="5600700"/>
            <a:ext cx="64960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71616"/>
                </a:solidFill>
                <a:latin typeface="宋体"/>
                <a:ea typeface="宋体"/>
              </a:rPr>
              <a:t>总结展望</a:t>
            </a:r>
            <a:endParaRPr/>
          </a:p>
        </p:txBody>
      </p:sp>
      <p:sp>
        <p:nvSpPr>
          <p:cNvPr id="179" name="" descr="{&quot;isTemplate&quot;:true,&quot;type&quot;:&quot;text&quot;}"/>
          <p:cNvSpPr txBox="1"/>
          <p:nvPr/>
        </p:nvSpPr>
        <p:spPr>
          <a:xfrm rot="0" flipH="0" flipV="0">
            <a:off x="4800600" y="5915025"/>
            <a:ext cx="64960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全链条能力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产业化愿景</a:t>
            </a:r>
            <a:endParaRPr/>
          </a:p>
        </p:txBody>
      </p:sp>
      <p:sp>
        <p:nvSpPr>
          <p:cNvPr id="180" name=""/>
          <p:cNvSpPr/>
          <p:nvPr/>
        </p:nvSpPr>
        <p:spPr>
          <a:xfrm rot="0" flipH="0" flipV="0">
            <a:off x="0" y="66675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81" name=""/>
          <p:cNvSpPr/>
          <p:nvPr/>
        </p:nvSpPr>
        <p:spPr>
          <a:xfrm rot="0" flipH="0" flipV="0">
            <a:off x="6457950" y="66675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182" name=""/>
          <p:cNvSpPr/>
          <p:nvPr/>
        </p:nvSpPr>
        <p:spPr>
          <a:xfrm rot="0" flipH="0" flipV="0">
            <a:off x="9629775" y="66675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183" name="" descr="{&quot;isTemplate&quot;:true,&quot;type&quot;:&quot;text&quot;}"/>
          <p:cNvSpPr txBox="1"/>
          <p:nvPr/>
        </p:nvSpPr>
        <p:spPr>
          <a:xfrm rot="0" flipH="0" flipV="0">
            <a:off x="11096625" y="63722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02 / 12</a:t>
            </a:r>
            <a:endParaRPr/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84" name="" descr="&lt;Slide style={{ width: '1280px', height: '720px', background: '#FFFFFF', padding: '0px' }}&gt;&#10;&#10;  {/* A 区留白 */}&#10;  &lt;Box style={{ height: 40 }} /&gt;&#10;&#10;  {/* B 区标题块 */}&#10;  &lt;Box style={{ height: 60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个人基本情况&lt;/Text&gt;&#10;  &lt;/Box&gt;&#10;&#10;  {/* C 区内容 */}&#10;  &lt;Box style={{ flex: 1, paddingLeft: 70, paddingRight: 70, paddingTop: 20, paddingBottom: 24, flexDirection: 'row', gap: 36 }}&gt;&#10;&#10;    {/* 左：基本信息 */}&#10;    &lt;Box style={{ flex: 7, flexDirection: 'column', justifyContent: 'center' }}&gt;&#10;      &lt;Box style={{ flexDirection: 'row', alignItems: 'center', marginBottom: 16 }}&gt;&#10;        &lt;Box style={{ width: 72, height: 72, borderRadius: 36, background: '#C42819', justifyContent: 'center', alignItems: 'center', marginRight: 18 }}&gt;&#10;          &lt;Text style={{ fontSize: 30, fontWeight: 'bold', color: '#FFFFFF', fontFamily: '宋体' }}&gt;陈&lt;/Text&gt;&#10;        &lt;/Box&gt;&#10;        &lt;Box&gt;&#10;          &lt;Text style={{ fontSize: 28, fontWeight: 'bold', color: '#171616', fontFamily: '宋体' }}&gt;陈越&lt;/Text&gt;&#10;          &lt;Text style={{ fontSize: 15, color: '#6B7280', fontFamily: '微软雅黑', marginTop: 4 }}&gt;男 · 1987 年 1 月 · 湖南湘潭 · 群众&lt;/Text&gt;&#10;        &lt;/Box&gt;&#10;      &lt;/Box&gt;&#10;&#10;      &lt;Box style={{ border: '1px solid #E5E7EB', borderRadius: 12, paddingTop: 18, paddingBottom: 18, paddingLeft: 24, paddingRight: 24, flexDirection: 'column', gap: 13 }}&gt;&#10;        {[&#10;          ['最高学历', '本科 · 湖南大学 · 应用物理学专业'],&#10;          ['现任职务', '总工程师'],&#10;          ['兼任职务', '湖南省激光控制系统工程中心副主任'],&#10;          ['劳动合同', '2023.03.01 — 2028.02.29'],&#10;          ['引进前工作地', '湖南省株洲市'],&#10;        ].map((row, i) =&gt; (&#10;          &lt;Box key={i} style={{ flexDirection: 'row' }}&gt;&#10;            &lt;Text style={{ width: 130, fontSize: 16, color: '#9CA3AF', fontFamily: '微软雅黑' }}&gt;{row[0]}&lt;/Text&gt;&#10;            &lt;Text style={{ flex: 1, fontSize: 16, color: '#171616', fontFamily: '微软雅黑', fontWeight: 'bold' }}&gt;{row[1]}&lt;/Text&gt;&#10;          &lt;/Box&gt;&#10;        ))}&#10;      &lt;/Box&gt;&#10;    &lt;/Box&gt;&#10;&#10;    {/* 右：申报类别与条件 */}&#10;    &lt;Box style={{ flex: 5, flexDirection: 'column', justifyContent: 'center', gap: 18 }}&gt;&#10;      &lt;Box style={{ background: 'linear-gradient(180deg, #C42819 0%, #A81810 100%)', borderRadius: 14, paddingTop: 22, paddingBottom: 22, paddingLeft: 24, paddingRight: 24 }}&gt;&#10;        &lt;Text style={{ fontSize: 15, color: '#FFE79B', fontFamily: '微软雅黑', letterSpacing: 2 }}&gt;申报类别&lt;/Text&gt;&#10;        &lt;Text style={{ fontSize: 22, fontWeight: 'bold', color: '#FFFFFF', fontFamily: '宋体', marginTop: 10, lineHeight: 1.4 }}&gt;&#10;          新兴产业和未来产业专题&lt;br /&gt;紧缺急需人才&#10;        &lt;/Text&gt;&#10;      &lt;/Box&gt;&#10;&#10;      &lt;Box style={{ background: '#FBF7F2', border: '1px solid #E19825', borderRadius: 14, paddingTop: 22, paddingBottom: 22, paddingLeft: 24, paddingRight: 24 }}&gt;&#10;        &lt;Text style={{ fontSize: 15, color: '#C42819', fontFamily: '微软雅黑', letterSpacing: 2, fontWeight: 'bold' }}&gt;申报条件&lt;/Text&gt;&#10;        &lt;Text style={{ fontSize: 17, color: '#333333', fontFamily: '微软雅黑', marginTop: 10, lineHeight: 1.6 }}&gt;&#10;          负责 / 主导研发产品填补省内新兴产业、未来产业空白，并承担省级以上重点攻关课题（项目）。&#10;        &lt;/Text&gt;&#10;      &lt;/Box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3 / 12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6" name=""/>
          <p:cNvSpPr/>
          <p:nvPr/>
        </p:nvSpPr>
        <p:spPr>
          <a:xfrm rot="0" flipH="0" flipV="0">
            <a:off x="666750" y="51435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87" name="" descr="{&quot;isTemplate&quot;:true,&quot;type&quot;:&quot;text&quot;}"/>
          <p:cNvSpPr txBox="1"/>
          <p:nvPr/>
        </p:nvSpPr>
        <p:spPr>
          <a:xfrm rot="0" flipH="0" flipV="0">
            <a:off x="895350" y="485775"/>
            <a:ext cx="18288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个人基本情况</a:t>
            </a:r>
            <a:endParaRPr/>
          </a:p>
        </p:txBody>
      </p:sp>
      <p:sp>
        <p:nvSpPr>
          <p:cNvPr id="188" name=""/>
          <p:cNvSpPr/>
          <p:nvPr/>
        </p:nvSpPr>
        <p:spPr>
          <a:xfrm rot="0" flipH="0" flipV="0">
            <a:off x="666750" y="2495550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89" name="" descr="{&quot;isTemplate&quot;:true,&quot;type&quot;:&quot;text&quot;}"/>
          <p:cNvSpPr txBox="1"/>
          <p:nvPr/>
        </p:nvSpPr>
        <p:spPr>
          <a:xfrm rot="0" flipH="0" flipV="0">
            <a:off x="866775" y="2667000"/>
            <a:ext cx="28575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FFFFFF"/>
                </a:solidFill>
                <a:latin typeface="宋体"/>
                <a:ea typeface="宋体"/>
              </a:rPr>
              <a:t>陈</a:t>
            </a:r>
            <a:endParaRPr/>
          </a:p>
        </p:txBody>
      </p:sp>
      <p:sp>
        <p:nvSpPr>
          <p:cNvPr id="190" name="" descr="{&quot;isTemplate&quot;:true,&quot;type&quot;:&quot;text&quot;}"/>
          <p:cNvSpPr txBox="1"/>
          <p:nvPr/>
        </p:nvSpPr>
        <p:spPr>
          <a:xfrm rot="0" flipH="0" flipV="0">
            <a:off x="1524000" y="2571750"/>
            <a:ext cx="2238375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171616"/>
                </a:solidFill>
                <a:latin typeface="宋体"/>
                <a:ea typeface="宋体"/>
              </a:rPr>
              <a:t>陈越</a:t>
            </a:r>
            <a:endParaRPr/>
          </a:p>
        </p:txBody>
      </p:sp>
      <p:sp>
        <p:nvSpPr>
          <p:cNvPr id="191" name="" descr="{&quot;isTemplate&quot;:true,&quot;type&quot;:&quot;text&quot;}"/>
          <p:cNvSpPr txBox="1"/>
          <p:nvPr/>
        </p:nvSpPr>
        <p:spPr>
          <a:xfrm rot="0" flipH="0" flipV="0">
            <a:off x="1524000" y="2933700"/>
            <a:ext cx="22383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男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· 1987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年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1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月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湖南湘潭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群众</a:t>
            </a:r>
            <a:endParaRPr/>
          </a:p>
        </p:txBody>
      </p:sp>
      <p:sp>
        <p:nvSpPr>
          <p:cNvPr id="192" name=""/>
          <p:cNvSpPr/>
          <p:nvPr/>
        </p:nvSpPr>
        <p:spPr>
          <a:xfrm rot="0" flipH="0" flipV="0">
            <a:off x="666750" y="3333750"/>
            <a:ext cx="6134100" cy="1790700"/>
          </a:xfrm>
          <a:prstGeom prst="roundRect">
            <a:avLst>
              <a:gd name="adj" fmla="val 6383"/>
            </a:avLst>
          </a:prstGeom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93" name="" descr="{&quot;isTemplate&quot;:true,&quot;type&quot;:&quot;text&quot;}"/>
          <p:cNvSpPr txBox="1"/>
          <p:nvPr/>
        </p:nvSpPr>
        <p:spPr>
          <a:xfrm rot="0" flipH="0" flipV="0">
            <a:off x="895350" y="3505200"/>
            <a:ext cx="1238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CA3AF"/>
                </a:solidFill>
                <a:latin typeface="微软雅黑"/>
                <a:ea typeface="微软雅黑"/>
              </a:rPr>
              <a:t>最高学历</a:t>
            </a:r>
            <a:endParaRPr/>
          </a:p>
        </p:txBody>
      </p:sp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2133600" y="3505200"/>
            <a:ext cx="443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本科</a:t>
            </a:r>
            <a:r>
              <a:rPr lang="en-US" sz="1200" b="1">
                <a:solidFill>
                  <a:srgbClr val="171616"/>
                </a:solidFill>
                <a:latin typeface="微软雅黑"/>
                <a:ea typeface="微软雅黑"/>
              </a:rPr>
              <a:t> · </a:t>
            </a: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湖南大学</a:t>
            </a:r>
            <a:r>
              <a:rPr lang="en-US" sz="1200" b="1">
                <a:solidFill>
                  <a:srgbClr val="171616"/>
                </a:solidFill>
                <a:latin typeface="微软雅黑"/>
                <a:ea typeface="微软雅黑"/>
              </a:rPr>
              <a:t> · </a:t>
            </a: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应用物理学专业</a:t>
            </a:r>
            <a:endParaRPr/>
          </a:p>
        </p:txBody>
      </p:sp>
      <p:sp>
        <p:nvSpPr>
          <p:cNvPr id="195" name="" descr="{&quot;isTemplate&quot;:true,&quot;type&quot;:&quot;text&quot;}"/>
          <p:cNvSpPr txBox="1"/>
          <p:nvPr/>
        </p:nvSpPr>
        <p:spPr>
          <a:xfrm rot="0" flipH="0" flipV="0">
            <a:off x="895350" y="3819525"/>
            <a:ext cx="1238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CA3AF"/>
                </a:solidFill>
                <a:latin typeface="微软雅黑"/>
                <a:ea typeface="微软雅黑"/>
              </a:rPr>
              <a:t>现任职务</a:t>
            </a:r>
            <a:endParaRPr/>
          </a:p>
        </p:txBody>
      </p:sp>
      <p:sp>
        <p:nvSpPr>
          <p:cNvPr id="196" name="" descr="{&quot;isTemplate&quot;:true,&quot;type&quot;:&quot;text&quot;}"/>
          <p:cNvSpPr txBox="1"/>
          <p:nvPr/>
        </p:nvSpPr>
        <p:spPr>
          <a:xfrm rot="0" flipH="0" flipV="0">
            <a:off x="2133600" y="3819525"/>
            <a:ext cx="443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总工程师</a:t>
            </a:r>
            <a:endParaRPr/>
          </a:p>
        </p:txBody>
      </p:sp>
      <p:sp>
        <p:nvSpPr>
          <p:cNvPr id="197" name="" descr="{&quot;isTemplate&quot;:true,&quot;type&quot;:&quot;text&quot;}"/>
          <p:cNvSpPr txBox="1"/>
          <p:nvPr/>
        </p:nvSpPr>
        <p:spPr>
          <a:xfrm rot="0" flipH="0" flipV="0">
            <a:off x="895350" y="4133850"/>
            <a:ext cx="1238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CA3AF"/>
                </a:solidFill>
                <a:latin typeface="微软雅黑"/>
                <a:ea typeface="微软雅黑"/>
              </a:rPr>
              <a:t>兼任职务</a:t>
            </a:r>
            <a:endParaRPr/>
          </a:p>
        </p:txBody>
      </p:sp>
      <p:sp>
        <p:nvSpPr>
          <p:cNvPr id="198" name="" descr="{&quot;isTemplate&quot;:true,&quot;type&quot;:&quot;text&quot;}"/>
          <p:cNvSpPr txBox="1"/>
          <p:nvPr/>
        </p:nvSpPr>
        <p:spPr>
          <a:xfrm rot="0" flipH="0" flipV="0">
            <a:off x="2133600" y="4133850"/>
            <a:ext cx="443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湖南省激光控制系统工程中心副主任</a:t>
            </a:r>
            <a:endParaRPr/>
          </a:p>
        </p:txBody>
      </p:sp>
      <p:sp>
        <p:nvSpPr>
          <p:cNvPr id="199" name="" descr="{&quot;isTemplate&quot;:true,&quot;type&quot;:&quot;text&quot;}"/>
          <p:cNvSpPr txBox="1"/>
          <p:nvPr/>
        </p:nvSpPr>
        <p:spPr>
          <a:xfrm rot="0" flipH="0" flipV="0">
            <a:off x="895350" y="4448175"/>
            <a:ext cx="1238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CA3AF"/>
                </a:solidFill>
                <a:latin typeface="微软雅黑"/>
                <a:ea typeface="微软雅黑"/>
              </a:rPr>
              <a:t>劳动合同</a:t>
            </a:r>
            <a:endParaRPr/>
          </a:p>
        </p:txBody>
      </p:sp>
      <p:sp>
        <p:nvSpPr>
          <p:cNvPr id="200" name="" descr="{&quot;isTemplate&quot;:true,&quot;type&quot;:&quot;text&quot;}"/>
          <p:cNvSpPr txBox="1"/>
          <p:nvPr/>
        </p:nvSpPr>
        <p:spPr>
          <a:xfrm rot="0" flipH="0" flipV="0">
            <a:off x="2133600" y="4448175"/>
            <a:ext cx="443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171616"/>
                </a:solidFill>
                <a:latin typeface="微软雅黑"/>
                <a:ea typeface="微软雅黑"/>
              </a:rPr>
              <a:t>2023.03.01 — 2028.02.29</a:t>
            </a:r>
            <a:endParaRPr/>
          </a:p>
        </p:txBody>
      </p:sp>
      <p:sp>
        <p:nvSpPr>
          <p:cNvPr id="201" name="" descr="{&quot;isTemplate&quot;:true,&quot;type&quot;:&quot;text&quot;}"/>
          <p:cNvSpPr txBox="1"/>
          <p:nvPr/>
        </p:nvSpPr>
        <p:spPr>
          <a:xfrm rot="0" flipH="0" flipV="0">
            <a:off x="895350" y="4762500"/>
            <a:ext cx="1238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CA3AF"/>
                </a:solidFill>
                <a:latin typeface="微软雅黑"/>
                <a:ea typeface="微软雅黑"/>
              </a:rPr>
              <a:t>引进前工作地</a:t>
            </a:r>
            <a:endParaRPr/>
          </a:p>
        </p:txBody>
      </p:sp>
      <p:sp>
        <p:nvSpPr>
          <p:cNvPr id="202" name="" descr="{&quot;isTemplate&quot;:true,&quot;type&quot;:&quot;text&quot;}"/>
          <p:cNvSpPr txBox="1"/>
          <p:nvPr/>
        </p:nvSpPr>
        <p:spPr>
          <a:xfrm rot="0" flipH="0" flipV="0">
            <a:off x="2133600" y="4762500"/>
            <a:ext cx="443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湖南省株洲市</a:t>
            </a:r>
            <a:endParaRPr/>
          </a:p>
        </p:txBody>
      </p:sp>
      <p:sp>
        <p:nvSpPr>
          <p:cNvPr id="203" name=""/>
          <p:cNvSpPr/>
          <p:nvPr/>
        </p:nvSpPr>
        <p:spPr>
          <a:xfrm rot="0" flipH="0" flipV="0">
            <a:off x="7143750" y="2371725"/>
            <a:ext cx="4381500" cy="1390650"/>
          </a:xfrm>
          <a:prstGeom prst="roundRect">
            <a:avLst>
              <a:gd name="adj" fmla="val 9589"/>
            </a:avLst>
          </a:prstGeom>
          <a:gradFill>
            <a:gsLst>
              <a:gs pos="0">
                <a:srgbClr val="C42819"/>
              </a:gs>
              <a:gs pos="100000">
                <a:srgbClr val="A81810"/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204" name="" descr="{&quot;isTemplate&quot;:true,&quot;type&quot;:&quot;text&quot;}"/>
          <p:cNvSpPr txBox="1"/>
          <p:nvPr/>
        </p:nvSpPr>
        <p:spPr>
          <a:xfrm rot="0" flipH="0" flipV="0">
            <a:off x="7372350" y="2581275"/>
            <a:ext cx="3924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50">
                <a:solidFill>
                  <a:srgbClr val="FFE79B"/>
                </a:solidFill>
                <a:latin typeface="微软雅黑"/>
                <a:ea typeface="微软雅黑"/>
              </a:rPr>
              <a:t>申报类别</a:t>
            </a:r>
            <a:endParaRPr/>
          </a:p>
        </p:txBody>
      </p:sp>
      <p:sp>
        <p:nvSpPr>
          <p:cNvPr id="205" name="" descr="{&quot;isTemplate&quot;:true,&quot;type&quot;:&quot;text&quot;}"/>
          <p:cNvSpPr txBox="1"/>
          <p:nvPr/>
        </p:nvSpPr>
        <p:spPr>
          <a:xfrm rot="0" flipH="0" flipV="0">
            <a:off x="7372350" y="2847975"/>
            <a:ext cx="3924300" cy="7048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650" b="1">
                <a:solidFill>
                  <a:srgbClr val="FFFFFF"/>
                </a:solidFill>
                <a:latin typeface="宋体"/>
                <a:ea typeface="宋体"/>
              </a:rPr>
              <a:t>新兴产业和未来产业专题</a:t>
            </a:r>
            <a:endParaRPr/>
          </a:p>
          <a:p>
            <a:pPr>
              <a:lnSpc>
                <a:spcPct val="140000"/>
              </a:lnSpc>
            </a:pPr>
            <a:r>
              <a:rPr lang="zh-CN" sz="1650" b="1">
                <a:solidFill>
                  <a:srgbClr val="FFFFFF"/>
                </a:solidFill>
                <a:latin typeface="宋体"/>
                <a:ea typeface="宋体"/>
              </a:rPr>
              <a:t>紧缺急需人才</a:t>
            </a:r>
            <a:endParaRPr/>
          </a:p>
        </p:txBody>
      </p:sp>
      <p:sp>
        <p:nvSpPr>
          <p:cNvPr id="206" name=""/>
          <p:cNvSpPr/>
          <p:nvPr/>
        </p:nvSpPr>
        <p:spPr>
          <a:xfrm rot="0" flipH="0" flipV="0">
            <a:off x="7143750" y="3933825"/>
            <a:ext cx="4381500" cy="1314450"/>
          </a:xfrm>
          <a:prstGeom prst="roundRect">
            <a:avLst>
              <a:gd name="adj" fmla="val 10145"/>
            </a:avLst>
          </a:prstGeom>
          <a:solidFill>
            <a:srgbClr val="FBF7F2"/>
          </a:solidFill>
          <a:ln w="12700">
            <a:solidFill>
              <a:srgbClr val="E19825"/>
            </a:solidFill>
            <a:prstDash val="solid"/>
          </a:ln>
        </p:spPr>
        <p:txBody>
          <a:bodyPr/>
          <a:p/>
        </p:txBody>
      </p:sp>
      <p:sp>
        <p:nvSpPr>
          <p:cNvPr id="207" name="" descr="{&quot;isTemplate&quot;:true,&quot;type&quot;:&quot;text&quot;}"/>
          <p:cNvSpPr txBox="1"/>
          <p:nvPr/>
        </p:nvSpPr>
        <p:spPr>
          <a:xfrm rot="0" flipH="0" flipV="0">
            <a:off x="7372350" y="4143375"/>
            <a:ext cx="3924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 spc="150">
                <a:solidFill>
                  <a:srgbClr val="C42819"/>
                </a:solidFill>
                <a:latin typeface="微软雅黑"/>
                <a:ea typeface="微软雅黑"/>
              </a:rPr>
              <a:t>申报条件</a:t>
            </a:r>
            <a:endParaRPr/>
          </a:p>
        </p:txBody>
      </p:sp>
      <p:sp>
        <p:nvSpPr>
          <p:cNvPr id="208" name="" descr="{&quot;isTemplate&quot;:true,&quot;type&quot;:&quot;text&quot;}"/>
          <p:cNvSpPr txBox="1"/>
          <p:nvPr/>
        </p:nvSpPr>
        <p:spPr>
          <a:xfrm rot="0" flipH="0" flipV="0">
            <a:off x="7372350" y="4410075"/>
            <a:ext cx="3924300" cy="6286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75">
                <a:solidFill>
                  <a:srgbClr val="333333"/>
                </a:solidFill>
                <a:latin typeface="微软雅黑"/>
                <a:ea typeface="微软雅黑"/>
              </a:rPr>
              <a:t>负责</a:t>
            </a:r>
            <a:r>
              <a:rPr lang="en-US" sz="1275">
                <a:solidFill>
                  <a:srgbClr val="333333"/>
                </a:solidFill>
                <a:latin typeface="微软雅黑"/>
                <a:ea typeface="微软雅黑"/>
              </a:rPr>
              <a:t> / </a:t>
            </a:r>
            <a:r>
              <a:rPr lang="zh-CN" sz="1275">
                <a:solidFill>
                  <a:srgbClr val="333333"/>
                </a:solidFill>
                <a:latin typeface="微软雅黑"/>
                <a:ea typeface="微软雅黑"/>
              </a:rPr>
              <a:t>主导研发产品填补省内新兴产业、未来产业空白，并承担省级以上重点攻关课题（项目）。</a:t>
            </a:r>
            <a:endParaRPr/>
          </a:p>
        </p:txBody>
      </p:sp>
      <p:sp>
        <p:nvSpPr>
          <p:cNvPr id="209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10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11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212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03 / 12</a:t>
            </a:r>
            <a:endParaRPr/>
          </a:p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213" name="" descr="&lt;Slide style={{ width: '1280px', height: '720px', background: '#FFFFFF', padding: '0px' }}&gt;&#10;&#10;  {/* A 区留白 */}&#10;  &lt;Box style={{ height: 40 }} /&gt;&#10;&#10;  {/* B 区标题块 */}&#10;  &lt;Box style={{ height: 60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主要教育 · 工作经历&lt;/Text&gt;&#10;  &lt;/Box&gt;&#10;&#10;  {/* C 区内容 */}&#10;  &lt;Box style={{ flex: 1, paddingLeft: 70, paddingRight: 70, paddingTop: 22, paddingBottom: 24, flexDirection: 'column' }}&gt;&#10;&#10;    {/* 教育经历 */}&#10;    &lt;Box style={{ flexDirection: 'row', alignItems: 'center', background: '#FBF7F2', border: '1px solid #E5E7EB', borderRadius: 12, paddingTop: 16, paddingBottom: 16, paddingLeft: 22, paddingRight: 22 }}&gt;&#10;      &lt;Box style={{ width: 88, background: '#C42819', borderRadius: 6, paddingTop: 6, paddingBottom: 6, justifyContent: 'center', alignItems: 'center', marginRight: 20 }}&gt;&#10;        &lt;Text style={{ fontSize: 16, fontWeight: 'bold', color: '#FFFFFF', fontFamily: '微软雅黑' }}&gt;教育经历&lt;/Text&gt;&#10;      &lt;/Box&gt;&#10;      &lt;Box style={{ flex: 1 }}&gt;&#10;        &lt;Text style={{ fontSize: 17, fontWeight: 'bold', color: '#171616', fontFamily: '微软雅黑' }}&gt;2005.09 — 2009.07 · 湖南大学 · 应用物理学 · 本科&lt;/Text&gt;&#10;      &lt;/Box&gt;&#10;    &lt;/Box&gt;&#10;&#10;    {/* 工作经历时间轴 */}&#10;    &lt;Box style={{ flex: 1, flexDirection: 'column', justifyContent: 'center', marginTop: 14 }}&gt;&#10;      &lt;Text style={{ fontSize: 17, fontWeight: 'bold', color: '#C42819', fontFamily: '微软雅黑', marginBottom: 12 }}&gt;工作经历&lt;/Text&gt;&#10;      &lt;Box style={{ flexDirection: 'column' }}&gt;&#10;        {[&#10;          { y: '2023.03 — 至今', c: '长沙八思量信息技术有限公司', p: '总工程师 · 湖南省激光控制系统工程中心副主任', hot: true },&#10;          { y: '2015.03 — 2023.02', c: '株洲嘉成科技发展有限公司', p: '系统工程师（工程机械控制器）', hot: false },&#10;          { y: '2012.10 — 2014.08', c: '东莞凯格精密机械有限公司', p: '电气工程师（EtherCAT 总线）', hot: false },&#10;          { y: '2009.11 — 2012.09', c: '光韵达光电科技股份有限公司', p: '研发工程师（激光工艺）', hot: false },&#10;        ].map((it, i) =&gt; (&#10;          &lt;Box key={i} style={{ flexDirection: 'row', alignItems: 'stretch' }}&gt;&#10;            &lt;Box style={{ width: 170, paddingTop: 2, paddingBottom: 12, paddingRight: 16, alignItems: 'flex-end' }}&gt;&#10;              &lt;Text style={{ fontSize: 15, color: '#6B7280', fontFamily: '微软雅黑', textAlign: 'right' }}&gt;{it.y}&lt;/Text&gt;&#10;            &lt;/Box&gt;&#10;            &lt;Box style={{ width: 28, alignItems: 'center', position: 'relative' }}&gt;&#10;              &lt;Box style={{ width: 14, height: 14, borderRadius: 7, background: it.hot ? '#C42819' : '#F26B40', marginTop: 3, zIndex: 2 }} /&gt;&#10;              {i &lt; 3 &amp;&amp; &lt;Box style={{ position: 'absolute', top: 17, width: 2, height: 44, background: '#E5E7EB' }} /&gt;}&#10;            &lt;/Box&gt;&#10;            &lt;Box style={{ flex: 1, paddingBottom: 12, paddingLeft: 14 }}&gt;&#10;              &lt;Text style={{ fontSize: 17, fontWeight: 'bold', color: it.hot ? '#C42819' : '#171616', fontFamily: '微软雅黑' }}&gt;{it.c}&lt;/Text&gt;&#10;              &lt;Text style={{ fontSize: 14, color: '#6B7280', fontFamily: '微软雅黑', marginTop: 2 }}&gt;{it.p}&lt;/Text&gt;&#10;            &lt;/Box&gt;&#10;          &lt;/Box&gt;&#10;        ))}&#10;      &lt;/Box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4 / 12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15" name=""/>
          <p:cNvSpPr/>
          <p:nvPr/>
        </p:nvSpPr>
        <p:spPr>
          <a:xfrm rot="0" flipH="0" flipV="0">
            <a:off x="666750" y="51435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16" name="" descr="{&quot;isTemplate&quot;:true,&quot;type&quot;:&quot;text&quot;}"/>
          <p:cNvSpPr txBox="1"/>
          <p:nvPr/>
        </p:nvSpPr>
        <p:spPr>
          <a:xfrm rot="0" flipH="0" flipV="0">
            <a:off x="895350" y="485775"/>
            <a:ext cx="27336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主要教育</a:t>
            </a:r>
            <a:r>
              <a:rPr lang="en-US" sz="2400" b="1">
                <a:solidFill>
                  <a:srgbClr val="171616"/>
                </a:solidFill>
                <a:latin typeface="宋体"/>
                <a:ea typeface="宋体"/>
              </a:rPr>
              <a:t> · </a:t>
            </a: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工作经历</a:t>
            </a:r>
            <a:endParaRPr/>
          </a:p>
        </p:txBody>
      </p:sp>
      <p:sp>
        <p:nvSpPr>
          <p:cNvPr id="217" name=""/>
          <p:cNvSpPr/>
          <p:nvPr/>
        </p:nvSpPr>
        <p:spPr>
          <a:xfrm rot="0" flipH="0" flipV="0">
            <a:off x="666750" y="1162050"/>
            <a:ext cx="10858500" cy="609600"/>
          </a:xfrm>
          <a:prstGeom prst="roundRect">
            <a:avLst>
              <a:gd name="adj" fmla="val 18750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18" name=""/>
          <p:cNvSpPr/>
          <p:nvPr/>
        </p:nvSpPr>
        <p:spPr>
          <a:xfrm rot="0" flipH="0" flipV="0">
            <a:off x="876300" y="1314450"/>
            <a:ext cx="838200" cy="304800"/>
          </a:xfrm>
          <a:prstGeom prst="roundRect">
            <a:avLst>
              <a:gd name="adj" fmla="val 1875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19" name="" descr="{&quot;isTemplate&quot;:true,&quot;type&quot;:&quot;text&quot;}"/>
          <p:cNvSpPr txBox="1"/>
          <p:nvPr/>
        </p:nvSpPr>
        <p:spPr>
          <a:xfrm rot="0" flipH="0" flipV="0">
            <a:off x="990600" y="137160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FFFFFF"/>
                </a:solidFill>
                <a:latin typeface="微软雅黑"/>
                <a:ea typeface="微软雅黑"/>
              </a:rPr>
              <a:t>教育经历</a:t>
            </a:r>
            <a:endParaRPr/>
          </a:p>
        </p:txBody>
      </p:sp>
      <p:sp>
        <p:nvSpPr>
          <p:cNvPr id="220" name="" descr="{&quot;isTemplate&quot;:true,&quot;type&quot;:&quot;text&quot;}"/>
          <p:cNvSpPr txBox="1"/>
          <p:nvPr/>
        </p:nvSpPr>
        <p:spPr>
          <a:xfrm rot="0" flipH="0" flipV="0">
            <a:off x="1905000" y="1371600"/>
            <a:ext cx="9410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171616"/>
                </a:solidFill>
                <a:latin typeface="微软雅黑"/>
                <a:ea typeface="微软雅黑"/>
              </a:rPr>
              <a:t>2005.09 — 2009.07 · </a:t>
            </a: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湖南大学</a:t>
            </a:r>
            <a:r>
              <a:rPr lang="en-US" sz="1275" b="1">
                <a:solidFill>
                  <a:srgbClr val="171616"/>
                </a:solidFill>
                <a:latin typeface="微软雅黑"/>
                <a:ea typeface="微软雅黑"/>
              </a:rPr>
              <a:t> · </a:t>
            </a: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应用物理学</a:t>
            </a:r>
            <a:r>
              <a:rPr lang="en-US" sz="1275" b="1">
                <a:solidFill>
                  <a:srgbClr val="171616"/>
                </a:solidFill>
                <a:latin typeface="微软雅黑"/>
                <a:ea typeface="微软雅黑"/>
              </a:rPr>
              <a:t> · </a:t>
            </a: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本科</a:t>
            </a:r>
            <a:endParaRPr/>
          </a:p>
        </p:txBody>
      </p:sp>
      <p:sp>
        <p:nvSpPr>
          <p:cNvPr id="221" name="" descr="{&quot;isTemplate&quot;:true,&quot;type&quot;:&quot;text&quot;}"/>
          <p:cNvSpPr txBox="1"/>
          <p:nvPr/>
        </p:nvSpPr>
        <p:spPr>
          <a:xfrm rot="0" flipH="0" flipV="0">
            <a:off x="666750" y="3048000"/>
            <a:ext cx="108585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C42819"/>
                </a:solidFill>
                <a:latin typeface="微软雅黑"/>
                <a:ea typeface="微软雅黑"/>
              </a:rPr>
              <a:t>工作经历</a:t>
            </a:r>
            <a:endParaRPr/>
          </a:p>
        </p:txBody>
      </p:sp>
      <p:sp>
        <p:nvSpPr>
          <p:cNvPr id="222" name="" descr="{&quot;isTemplate&quot;:true,&quot;type&quot;:&quot;text&quot;}"/>
          <p:cNvSpPr txBox="1"/>
          <p:nvPr/>
        </p:nvSpPr>
        <p:spPr>
          <a:xfrm rot="0" flipH="0" flipV="0">
            <a:off x="1114425" y="3381375"/>
            <a:ext cx="1019175" cy="171450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2023.03 —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至今</a:t>
            </a:r>
            <a:endParaRPr/>
          </a:p>
        </p:txBody>
      </p:sp>
      <p:sp>
        <p:nvSpPr>
          <p:cNvPr id="223" name="" descr="{&quot;isTemplate&quot;:true,&quot;type&quot;:&quot;text&quot;}"/>
          <p:cNvSpPr txBox="1"/>
          <p:nvPr/>
        </p:nvSpPr>
        <p:spPr>
          <a:xfrm rot="0" flipH="0" flipV="0">
            <a:off x="2686050" y="3362325"/>
            <a:ext cx="8839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C42819"/>
                </a:solidFill>
                <a:latin typeface="微软雅黑"/>
                <a:ea typeface="微软雅黑"/>
              </a:rPr>
              <a:t>长沙八思量信息技术有限公司</a:t>
            </a:r>
            <a:endParaRPr/>
          </a:p>
        </p:txBody>
      </p:sp>
      <p:sp>
        <p:nvSpPr>
          <p:cNvPr id="224" name="" descr="{&quot;isTemplate&quot;:true,&quot;type&quot;:&quot;text&quot;}"/>
          <p:cNvSpPr txBox="1"/>
          <p:nvPr/>
        </p:nvSpPr>
        <p:spPr>
          <a:xfrm rot="0" flipH="0" flipV="0">
            <a:off x="2686050" y="3581400"/>
            <a:ext cx="8839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总工程师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湖南省激光控制系统工程中心副主任</a:t>
            </a:r>
            <a:endParaRPr/>
          </a:p>
        </p:txBody>
      </p:sp>
      <p:sp>
        <p:nvSpPr>
          <p:cNvPr id="225" name="" descr="{&quot;isTemplate&quot;:true,&quot;type&quot;:&quot;text&quot;}"/>
          <p:cNvSpPr txBox="1"/>
          <p:nvPr/>
        </p:nvSpPr>
        <p:spPr>
          <a:xfrm rot="0" flipH="0" flipV="0">
            <a:off x="885825" y="3876675"/>
            <a:ext cx="1247775" cy="171450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2015.03 — 2023.02</a:t>
            </a:r>
            <a:endParaRPr/>
          </a:p>
        </p:txBody>
      </p:sp>
      <p:sp>
        <p:nvSpPr>
          <p:cNvPr id="226" name="" descr="{&quot;isTemplate&quot;:true,&quot;type&quot;:&quot;text&quot;}"/>
          <p:cNvSpPr txBox="1"/>
          <p:nvPr/>
        </p:nvSpPr>
        <p:spPr>
          <a:xfrm rot="0" flipH="0" flipV="0">
            <a:off x="2686050" y="3857625"/>
            <a:ext cx="8839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株洲嘉成科技发展有限公司</a:t>
            </a:r>
            <a:endParaRPr/>
          </a:p>
        </p:txBody>
      </p:sp>
      <p:sp>
        <p:nvSpPr>
          <p:cNvPr id="227" name="" descr="{&quot;isTemplate&quot;:true,&quot;type&quot;:&quot;text&quot;}"/>
          <p:cNvSpPr txBox="1"/>
          <p:nvPr/>
        </p:nvSpPr>
        <p:spPr>
          <a:xfrm rot="0" flipH="0" flipV="0">
            <a:off x="2686050" y="4076700"/>
            <a:ext cx="8839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系统工程师（工程机械控制器）</a:t>
            </a:r>
            <a:endParaRPr/>
          </a:p>
        </p:txBody>
      </p:sp>
      <p:sp>
        <p:nvSpPr>
          <p:cNvPr id="228" name="" descr="{&quot;isTemplate&quot;:true,&quot;type&quot;:&quot;text&quot;}"/>
          <p:cNvSpPr txBox="1"/>
          <p:nvPr/>
        </p:nvSpPr>
        <p:spPr>
          <a:xfrm rot="0" flipH="0" flipV="0">
            <a:off x="885825" y="4371975"/>
            <a:ext cx="1247775" cy="171450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2012.10 — 2014.08</a:t>
            </a:r>
            <a:endParaRPr/>
          </a:p>
        </p:txBody>
      </p:sp>
      <p:sp>
        <p:nvSpPr>
          <p:cNvPr id="229" name="" descr="{&quot;isTemplate&quot;:true,&quot;type&quot;:&quot;text&quot;}"/>
          <p:cNvSpPr txBox="1"/>
          <p:nvPr/>
        </p:nvSpPr>
        <p:spPr>
          <a:xfrm rot="0" flipH="0" flipV="0">
            <a:off x="2686050" y="4352925"/>
            <a:ext cx="8839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东莞凯格精密机械有限公司</a:t>
            </a:r>
            <a:endParaRPr/>
          </a:p>
        </p:txBody>
      </p:sp>
      <p:sp>
        <p:nvSpPr>
          <p:cNvPr id="230" name="" descr="{&quot;isTemplate&quot;:true,&quot;type&quot;:&quot;text&quot;}"/>
          <p:cNvSpPr txBox="1"/>
          <p:nvPr/>
        </p:nvSpPr>
        <p:spPr>
          <a:xfrm rot="0" flipH="0" flipV="0">
            <a:off x="2686050" y="4572000"/>
            <a:ext cx="8839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电气工程师（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EtherCAT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总线）</a:t>
            </a:r>
            <a:endParaRPr/>
          </a:p>
        </p:txBody>
      </p:sp>
      <p:sp>
        <p:nvSpPr>
          <p:cNvPr id="231" name="" descr="{&quot;isTemplate&quot;:true,&quot;type&quot;:&quot;text&quot;}"/>
          <p:cNvSpPr txBox="1"/>
          <p:nvPr/>
        </p:nvSpPr>
        <p:spPr>
          <a:xfrm rot="0" flipH="0" flipV="0">
            <a:off x="885825" y="4867275"/>
            <a:ext cx="1247775" cy="171450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2009.11 — 2012.09</a:t>
            </a:r>
            <a:endParaRPr/>
          </a:p>
        </p:txBody>
      </p:sp>
      <p:sp>
        <p:nvSpPr>
          <p:cNvPr id="232" name="" descr="{&quot;isTemplate&quot;:true,&quot;type&quot;:&quot;text&quot;}"/>
          <p:cNvSpPr txBox="1"/>
          <p:nvPr/>
        </p:nvSpPr>
        <p:spPr>
          <a:xfrm rot="0" flipH="0" flipV="0">
            <a:off x="2686050" y="4848225"/>
            <a:ext cx="8839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光韵达光电科技股份有限公司</a:t>
            </a:r>
            <a:endParaRPr/>
          </a:p>
        </p:txBody>
      </p:sp>
      <p:sp>
        <p:nvSpPr>
          <p:cNvPr id="233" name="" descr="{&quot;isTemplate&quot;:true,&quot;type&quot;:&quot;text&quot;}"/>
          <p:cNvSpPr txBox="1"/>
          <p:nvPr/>
        </p:nvSpPr>
        <p:spPr>
          <a:xfrm rot="0" flipH="0" flipV="0">
            <a:off x="2686050" y="5067300"/>
            <a:ext cx="8839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研发工程师（激光工艺）</a:t>
            </a:r>
            <a:endParaRPr/>
          </a:p>
        </p:txBody>
      </p:sp>
      <p:sp>
        <p:nvSpPr>
          <p:cNvPr id="234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35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36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237" name=""/>
          <p:cNvSpPr/>
          <p:nvPr/>
        </p:nvSpPr>
        <p:spPr>
          <a:xfrm rot="0" flipH="0" flipV="0">
            <a:off x="2409825" y="3524250"/>
            <a:ext cx="19050" cy="41910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238" name=""/>
          <p:cNvSpPr/>
          <p:nvPr/>
        </p:nvSpPr>
        <p:spPr>
          <a:xfrm rot="0" flipH="0" flipV="0">
            <a:off x="2409825" y="4019550"/>
            <a:ext cx="19050" cy="41910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239" name=""/>
          <p:cNvSpPr/>
          <p:nvPr/>
        </p:nvSpPr>
        <p:spPr>
          <a:xfrm rot="0" flipH="0" flipV="0">
            <a:off x="2409825" y="4514850"/>
            <a:ext cx="19050" cy="41910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240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04 / 12</a:t>
            </a:r>
            <a:endParaRPr/>
          </a:p>
        </p:txBody>
      </p:sp>
      <p:sp>
        <p:nvSpPr>
          <p:cNvPr id="241" name=""/>
          <p:cNvSpPr/>
          <p:nvPr/>
        </p:nvSpPr>
        <p:spPr>
          <a:xfrm rot="0" flipH="0" flipV="0">
            <a:off x="2352675" y="339090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42" name=""/>
          <p:cNvSpPr/>
          <p:nvPr/>
        </p:nvSpPr>
        <p:spPr>
          <a:xfrm rot="0" flipH="0" flipV="0">
            <a:off x="2352675" y="388620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243" name=""/>
          <p:cNvSpPr/>
          <p:nvPr/>
        </p:nvSpPr>
        <p:spPr>
          <a:xfrm rot="0" flipH="0" flipV="0">
            <a:off x="2352675" y="438150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244" name=""/>
          <p:cNvSpPr/>
          <p:nvPr/>
        </p:nvSpPr>
        <p:spPr>
          <a:xfrm rot="0" flipH="0" flipV="0">
            <a:off x="2352675" y="487680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F26B40"/>
          </a:solidFill>
          <a:ln/>
        </p:spPr>
        <p:txBody>
          <a:bodyPr/>
          <a:p/>
        </p:txBody>
      </p:sp>
    </p:spTree>
  </p:cSld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245" name="" descr="&lt;Slide style={{ width: '1280px', height: '720px', background: '#FFFFFF', padding: '0px' }}&gt;&#10;&#10;  {/* A 区留白 */}&#10;  &lt;Box style={{ height: 40 }} /&gt;&#10;&#10;  {/* B 区标题块 */}&#10;  &lt;Box style={{ height: 60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引进前重要创新成果&lt;/Text&gt;&#10;  &lt;/Box&gt;&#10;&#10;  {/* C 区内容 */}&#10;  &lt;Box style={{ flex: 1, paddingLeft: 70, paddingRight: 70, paddingTop: 18, paddingBottom: 24, flexDirection: 'row', gap: 24 }}&gt;&#10;&#10;    {/* 左列 4 项 */}&#10;    &lt;Box style={{ flex: 1, flexDirection: 'column', gap: 12 }}&gt;&#10;      {[&#10;        ['激光标记方法及装置（第一发明人）', '效率提升 54%–120%，已应用于大族激光，填补省内产业空白'],&#10;        ['多机器人视觉协同控制（主要发明人）', '攻克多机器人视觉引导与同步控制难题'],&#10;        ['统一 M4 开发平台', '大幅缩短开发周期，解决项目碎片化痛点'],&#10;        ['多机型机器人控制系统', '兼容码垛、焊接、搬运、Scara 等多类机器人'],&#10;      ].map((it, i) =&gt; (&#10;        &lt;Box key={i} style={{ flex: 1, flexDirection: 'row', alignItems: 'center', background: '#FBF7F2', border: '1px solid #E5E7EB', borderRadius: 10, paddingTop: 12, paddingBottom: 12, paddingLeft: 16, paddingRight: 16 }}&gt;&#10;          &lt;Box style={{ width: 30, height: 30, borderRadius: 15, background: '#C42819', justifyContent: 'center', alignItems: 'center', marginRight: 14 }}&gt;&#10;            &lt;Text style={{ fontSize: 15, fontWeight: 'bold', color: '#FFFFFF', fontFamily: '微软雅黑' }}&gt;{i + 1}&lt;/Text&gt;&#10;          &lt;/Box&gt;&#10;          &lt;Box style={{ flex: 1 }}&gt;&#10;            &lt;Text style={{ fontSize: 15, fontWeight: 'bold', color: '#171616', fontFamily: '微软雅黑', lineHeight: 1.4 }}&gt;{it[0]}&lt;/Text&gt;&#10;            &lt;Text style={{ fontSize: 13, color: '#6B7280', fontFamily: '微软雅黑', marginTop: 3, lineHeight: 1.4 }}&gt;{it[1]}&lt;/Text&gt;&#10;          &lt;/Box&gt;&#10;        &lt;/Box&gt;&#10;      ))}&#10;    &lt;/Box&gt;&#10;&#10;    {/* 右列 4 项 */}&#10;    &lt;Box style={{ flex: 1, flexDirection: 'column', gap: 12 }}&gt;&#10;      {[&#10;        ['高速飞行打标控制卡', '位图二维码工艺领先，加工速度提升 30%'],&#10;        ['LED 晶体测试控制卡国产化', '实现进口替代，单台节省成本 5000 元'],&#10;        ['LPKF 激光切割系统改造', '红宝石改光纤激光器，盘活千万级老旧设备'],&#10;        ['20–30μm 激光钻孔工艺', '国内首家实现高质量、高一致性加工'],&#10;      ].map((it, i) =&gt; (&#10;        &lt;Box key={i} style={{ flex: 1, flexDirection: 'row', alignItems: 'center', background: '#FBF7F2', border: '1px solid #E5E7EB', borderRadius: 10, paddingTop: 12, paddingBottom: 12, paddingLeft: 16, paddingRight: 16 }}&gt;&#10;          &lt;Box style={{ width: 30, height: 30, borderRadius: 15, background: '#EE5530', justifyContent: 'center', alignItems: 'center', marginRight: 14 }}&gt;&#10;            &lt;Text style={{ fontSize: 15, fontWeight: 'bold', color: '#FFFFFF', fontFamily: '微软雅黑' }}&gt;{i + 5}&lt;/Text&gt;&#10;          &lt;/Box&gt;&#10;          &lt;Box style={{ flex: 1 }}&gt;&#10;            &lt;Text style={{ fontSize: 15, fontWeight: 'bold', color: '#171616', fontFamily: '微软雅黑', lineHeight: 1.4 }}&gt;{it[0]}&lt;/Text&gt;&#10;            &lt;Text style={{ fontSize: 13, color: '#6B7280', fontFamily: '微软雅黑', marginTop: 3, lineHeight: 1.4 }}&gt;{it[1]}&lt;/Text&gt;&#10;          &lt;/Box&gt;&#10;        &lt;/Box&gt;&#10;      ))}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5 / 12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47" name=""/>
          <p:cNvSpPr/>
          <p:nvPr/>
        </p:nvSpPr>
        <p:spPr>
          <a:xfrm rot="0" flipH="0" flipV="0">
            <a:off x="666750" y="51435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48" name="" descr="{&quot;isTemplate&quot;:true,&quot;type&quot;:&quot;text&quot;}"/>
          <p:cNvSpPr txBox="1"/>
          <p:nvPr/>
        </p:nvSpPr>
        <p:spPr>
          <a:xfrm rot="0" flipH="0" flipV="0">
            <a:off x="895350" y="485775"/>
            <a:ext cx="27432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引进前重要创新成果</a:t>
            </a:r>
            <a:endParaRPr/>
          </a:p>
        </p:txBody>
      </p:sp>
      <p:sp>
        <p:nvSpPr>
          <p:cNvPr id="249" name=""/>
          <p:cNvSpPr/>
          <p:nvPr/>
        </p:nvSpPr>
        <p:spPr>
          <a:xfrm rot="0" flipH="0" flipV="0">
            <a:off x="666750" y="1123950"/>
            <a:ext cx="5314950" cy="1257300"/>
          </a:xfrm>
          <a:prstGeom prst="roundRect">
            <a:avLst>
              <a:gd name="adj" fmla="val 7576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50" name=""/>
          <p:cNvSpPr/>
          <p:nvPr/>
        </p:nvSpPr>
        <p:spPr>
          <a:xfrm rot="0" flipH="0" flipV="0">
            <a:off x="819150" y="1609725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51" name="" descr="{&quot;isTemplate&quot;:true,&quot;type&quot;:&quot;text&quot;}"/>
          <p:cNvSpPr txBox="1"/>
          <p:nvPr/>
        </p:nvSpPr>
        <p:spPr>
          <a:xfrm rot="0" flipH="0" flipV="0">
            <a:off x="914400" y="1666875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  <a:endParaRPr/>
          </a:p>
        </p:txBody>
      </p:sp>
      <p:sp>
        <p:nvSpPr>
          <p:cNvPr id="252" name="" descr="{&quot;isTemplate&quot;:true,&quot;type&quot;:&quot;text&quot;}"/>
          <p:cNvSpPr txBox="1"/>
          <p:nvPr/>
        </p:nvSpPr>
        <p:spPr>
          <a:xfrm rot="0" flipH="0" flipV="0">
            <a:off x="1238250" y="1514475"/>
            <a:ext cx="4591050" cy="2476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激光标记方法及装置（第一发明人）</a:t>
            </a:r>
            <a:endParaRPr/>
          </a:p>
        </p:txBody>
      </p:sp>
      <p:sp>
        <p:nvSpPr>
          <p:cNvPr id="253" name="" descr="{&quot;isTemplate&quot;:true,&quot;type&quot;:&quot;text&quot;}"/>
          <p:cNvSpPr txBox="1"/>
          <p:nvPr/>
        </p:nvSpPr>
        <p:spPr>
          <a:xfrm rot="0" flipH="0" flipV="0">
            <a:off x="1238250" y="1790700"/>
            <a:ext cx="4591050" cy="2095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效率提升</a:t>
            </a:r>
            <a:r>
              <a:rPr lang="en-US" sz="975">
                <a:solidFill>
                  <a:srgbClr val="6B7280"/>
                </a:solidFill>
                <a:latin typeface="微软雅黑"/>
                <a:ea typeface="微软雅黑"/>
              </a:rPr>
              <a:t> 54%–120%</a:t>
            </a: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，已应用于大族激光，填补省内产业空白</a:t>
            </a:r>
            <a:endParaRPr/>
          </a:p>
        </p:txBody>
      </p:sp>
      <p:sp>
        <p:nvSpPr>
          <p:cNvPr id="254" name=""/>
          <p:cNvSpPr/>
          <p:nvPr/>
        </p:nvSpPr>
        <p:spPr>
          <a:xfrm rot="0" flipH="0" flipV="0">
            <a:off x="666750" y="2495550"/>
            <a:ext cx="5314950" cy="1247775"/>
          </a:xfrm>
          <a:prstGeom prst="roundRect">
            <a:avLst>
              <a:gd name="adj" fmla="val 763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55" name=""/>
          <p:cNvSpPr/>
          <p:nvPr/>
        </p:nvSpPr>
        <p:spPr>
          <a:xfrm rot="0" flipH="0" flipV="0">
            <a:off x="819150" y="2981325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56" name="" descr="{&quot;isTemplate&quot;:true,&quot;type&quot;:&quot;text&quot;}"/>
          <p:cNvSpPr txBox="1"/>
          <p:nvPr/>
        </p:nvSpPr>
        <p:spPr>
          <a:xfrm rot="0" flipH="0" flipV="0">
            <a:off x="914400" y="3038475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  <a:endParaRPr/>
          </a:p>
        </p:txBody>
      </p:sp>
      <p:sp>
        <p:nvSpPr>
          <p:cNvPr id="257" name="" descr="{&quot;isTemplate&quot;:true,&quot;type&quot;:&quot;text&quot;}"/>
          <p:cNvSpPr txBox="1"/>
          <p:nvPr/>
        </p:nvSpPr>
        <p:spPr>
          <a:xfrm rot="0" flipH="0" flipV="0">
            <a:off x="1238250" y="2876550"/>
            <a:ext cx="4591050" cy="2476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多机器人视觉协同控制（主要发明人）</a:t>
            </a:r>
            <a:endParaRPr/>
          </a:p>
        </p:txBody>
      </p:sp>
      <p:sp>
        <p:nvSpPr>
          <p:cNvPr id="258" name="" descr="{&quot;isTemplate&quot;:true,&quot;type&quot;:&quot;text&quot;}"/>
          <p:cNvSpPr txBox="1"/>
          <p:nvPr/>
        </p:nvSpPr>
        <p:spPr>
          <a:xfrm rot="0" flipH="0" flipV="0">
            <a:off x="1238250" y="3152775"/>
            <a:ext cx="4591050" cy="2095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攻克多机器人视觉引导与同步控制难题</a:t>
            </a:r>
            <a:endParaRPr/>
          </a:p>
        </p:txBody>
      </p:sp>
      <p:sp>
        <p:nvSpPr>
          <p:cNvPr id="259" name=""/>
          <p:cNvSpPr/>
          <p:nvPr/>
        </p:nvSpPr>
        <p:spPr>
          <a:xfrm rot="0" flipH="0" flipV="0">
            <a:off x="666750" y="3857625"/>
            <a:ext cx="5314950" cy="1257300"/>
          </a:xfrm>
          <a:prstGeom prst="roundRect">
            <a:avLst>
              <a:gd name="adj" fmla="val 7576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60" name=""/>
          <p:cNvSpPr/>
          <p:nvPr/>
        </p:nvSpPr>
        <p:spPr>
          <a:xfrm rot="0" flipH="0" flipV="0">
            <a:off x="819150" y="4343400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61" name="" descr="{&quot;isTemplate&quot;:true,&quot;type&quot;:&quot;text&quot;}"/>
          <p:cNvSpPr txBox="1"/>
          <p:nvPr/>
        </p:nvSpPr>
        <p:spPr>
          <a:xfrm rot="0" flipH="0" flipV="0">
            <a:off x="914400" y="4400550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  <a:endParaRPr/>
          </a:p>
        </p:txBody>
      </p:sp>
      <p:sp>
        <p:nvSpPr>
          <p:cNvPr id="262" name="" descr="{&quot;isTemplate&quot;:true,&quot;type&quot;:&quot;text&quot;}"/>
          <p:cNvSpPr txBox="1"/>
          <p:nvPr/>
        </p:nvSpPr>
        <p:spPr>
          <a:xfrm rot="0" flipH="0" flipV="0">
            <a:off x="1238250" y="4248150"/>
            <a:ext cx="4591050" cy="2476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统一</a:t>
            </a:r>
            <a:r>
              <a:rPr lang="en-US" sz="1125" b="1">
                <a:solidFill>
                  <a:srgbClr val="171616"/>
                </a:solidFill>
                <a:latin typeface="微软雅黑"/>
                <a:ea typeface="微软雅黑"/>
              </a:rPr>
              <a:t> M4 </a:t>
            </a: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开发平台</a:t>
            </a:r>
            <a:endParaRPr/>
          </a:p>
        </p:txBody>
      </p:sp>
      <p:sp>
        <p:nvSpPr>
          <p:cNvPr id="263" name="" descr="{&quot;isTemplate&quot;:true,&quot;type&quot;:&quot;text&quot;}"/>
          <p:cNvSpPr txBox="1"/>
          <p:nvPr/>
        </p:nvSpPr>
        <p:spPr>
          <a:xfrm rot="0" flipH="0" flipV="0">
            <a:off x="1238250" y="4524375"/>
            <a:ext cx="4591050" cy="2095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大幅缩短开发周期，解决项目碎片化痛点</a:t>
            </a:r>
            <a:endParaRPr/>
          </a:p>
        </p:txBody>
      </p:sp>
      <p:sp>
        <p:nvSpPr>
          <p:cNvPr id="264" name=""/>
          <p:cNvSpPr/>
          <p:nvPr/>
        </p:nvSpPr>
        <p:spPr>
          <a:xfrm rot="0" flipH="0" flipV="0">
            <a:off x="666750" y="5229225"/>
            <a:ext cx="5314950" cy="1247775"/>
          </a:xfrm>
          <a:prstGeom prst="roundRect">
            <a:avLst>
              <a:gd name="adj" fmla="val 763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65" name=""/>
          <p:cNvSpPr/>
          <p:nvPr/>
        </p:nvSpPr>
        <p:spPr>
          <a:xfrm rot="0" flipH="0" flipV="0">
            <a:off x="819150" y="5715000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66" name="" descr="{&quot;isTemplate&quot;:true,&quot;type&quot;:&quot;text&quot;}"/>
          <p:cNvSpPr txBox="1"/>
          <p:nvPr/>
        </p:nvSpPr>
        <p:spPr>
          <a:xfrm rot="0" flipH="0" flipV="0">
            <a:off x="914400" y="5772150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微软雅黑"/>
                <a:ea typeface="微软雅黑"/>
              </a:rPr>
              <a:t>4</a:t>
            </a:r>
            <a:endParaRPr/>
          </a:p>
        </p:txBody>
      </p:sp>
      <p:sp>
        <p:nvSpPr>
          <p:cNvPr id="267" name="" descr="{&quot;isTemplate&quot;:true,&quot;type&quot;:&quot;text&quot;}"/>
          <p:cNvSpPr txBox="1"/>
          <p:nvPr/>
        </p:nvSpPr>
        <p:spPr>
          <a:xfrm rot="0" flipH="0" flipV="0">
            <a:off x="1238250" y="5610225"/>
            <a:ext cx="4591050" cy="2476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多机型机器人控制系统</a:t>
            </a:r>
            <a:endParaRPr/>
          </a:p>
        </p:txBody>
      </p:sp>
      <p:sp>
        <p:nvSpPr>
          <p:cNvPr id="268" name="" descr="{&quot;isTemplate&quot;:true,&quot;type&quot;:&quot;text&quot;}"/>
          <p:cNvSpPr txBox="1"/>
          <p:nvPr/>
        </p:nvSpPr>
        <p:spPr>
          <a:xfrm rot="0" flipH="0" flipV="0">
            <a:off x="1238250" y="5886450"/>
            <a:ext cx="4591050" cy="2095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兼容码垛、焊接、搬运、</a:t>
            </a:r>
            <a:r>
              <a:rPr lang="en-US" sz="975">
                <a:solidFill>
                  <a:srgbClr val="6B7280"/>
                </a:solidFill>
                <a:latin typeface="微软雅黑"/>
                <a:ea typeface="微软雅黑"/>
              </a:rPr>
              <a:t>Scara </a:t>
            </a: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等多类机器人</a:t>
            </a:r>
            <a:endParaRPr/>
          </a:p>
        </p:txBody>
      </p:sp>
      <p:sp>
        <p:nvSpPr>
          <p:cNvPr id="269" name=""/>
          <p:cNvSpPr/>
          <p:nvPr/>
        </p:nvSpPr>
        <p:spPr>
          <a:xfrm rot="0" flipH="0" flipV="0">
            <a:off x="6210300" y="1123950"/>
            <a:ext cx="5314950" cy="1257300"/>
          </a:xfrm>
          <a:prstGeom prst="roundRect">
            <a:avLst>
              <a:gd name="adj" fmla="val 7576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70" name=""/>
          <p:cNvSpPr/>
          <p:nvPr/>
        </p:nvSpPr>
        <p:spPr>
          <a:xfrm rot="0" flipH="0" flipV="0">
            <a:off x="6362700" y="1609725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71" name="" descr="{&quot;isTemplate&quot;:true,&quot;type&quot;:&quot;text&quot;}"/>
          <p:cNvSpPr txBox="1"/>
          <p:nvPr/>
        </p:nvSpPr>
        <p:spPr>
          <a:xfrm rot="0" flipH="0" flipV="0">
            <a:off x="6457950" y="1666875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微软雅黑"/>
                <a:ea typeface="微软雅黑"/>
              </a:rPr>
              <a:t>5</a:t>
            </a:r>
            <a:endParaRPr/>
          </a:p>
        </p:txBody>
      </p:sp>
      <p:sp>
        <p:nvSpPr>
          <p:cNvPr id="272" name="" descr="{&quot;isTemplate&quot;:true,&quot;type&quot;:&quot;text&quot;}"/>
          <p:cNvSpPr txBox="1"/>
          <p:nvPr/>
        </p:nvSpPr>
        <p:spPr>
          <a:xfrm rot="0" flipH="0" flipV="0">
            <a:off x="6781800" y="1514475"/>
            <a:ext cx="4591050" cy="2476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高速飞行打标控制卡</a:t>
            </a:r>
            <a:endParaRPr/>
          </a:p>
        </p:txBody>
      </p:sp>
      <p:sp>
        <p:nvSpPr>
          <p:cNvPr id="273" name="" descr="{&quot;isTemplate&quot;:true,&quot;type&quot;:&quot;text&quot;}"/>
          <p:cNvSpPr txBox="1"/>
          <p:nvPr/>
        </p:nvSpPr>
        <p:spPr>
          <a:xfrm rot="0" flipH="0" flipV="0">
            <a:off x="6781800" y="1790700"/>
            <a:ext cx="4591050" cy="2095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位图二维码工艺领先，加工速度提升</a:t>
            </a:r>
            <a:r>
              <a:rPr lang="en-US" sz="975">
                <a:solidFill>
                  <a:srgbClr val="6B7280"/>
                </a:solidFill>
                <a:latin typeface="微软雅黑"/>
                <a:ea typeface="微软雅黑"/>
              </a:rPr>
              <a:t> 30%</a:t>
            </a:r>
            <a:endParaRPr/>
          </a:p>
        </p:txBody>
      </p:sp>
      <p:sp>
        <p:nvSpPr>
          <p:cNvPr id="274" name=""/>
          <p:cNvSpPr/>
          <p:nvPr/>
        </p:nvSpPr>
        <p:spPr>
          <a:xfrm rot="0" flipH="0" flipV="0">
            <a:off x="6210300" y="2495550"/>
            <a:ext cx="5314950" cy="1247775"/>
          </a:xfrm>
          <a:prstGeom prst="roundRect">
            <a:avLst>
              <a:gd name="adj" fmla="val 763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75" name=""/>
          <p:cNvSpPr/>
          <p:nvPr/>
        </p:nvSpPr>
        <p:spPr>
          <a:xfrm rot="0" flipH="0" flipV="0">
            <a:off x="6362700" y="2981325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76" name="" descr="{&quot;isTemplate&quot;:true,&quot;type&quot;:&quot;text&quot;}"/>
          <p:cNvSpPr txBox="1"/>
          <p:nvPr/>
        </p:nvSpPr>
        <p:spPr>
          <a:xfrm rot="0" flipH="0" flipV="0">
            <a:off x="6457950" y="3038475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微软雅黑"/>
                <a:ea typeface="微软雅黑"/>
              </a:rPr>
              <a:t>6</a:t>
            </a:r>
            <a:endParaRPr/>
          </a:p>
        </p:txBody>
      </p:sp>
      <p:sp>
        <p:nvSpPr>
          <p:cNvPr id="277" name="" descr="{&quot;isTemplate&quot;:true,&quot;type&quot;:&quot;text&quot;}"/>
          <p:cNvSpPr txBox="1"/>
          <p:nvPr/>
        </p:nvSpPr>
        <p:spPr>
          <a:xfrm rot="0" flipH="0" flipV="0">
            <a:off x="6781800" y="2876550"/>
            <a:ext cx="4591050" cy="2476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125" b="1">
                <a:solidFill>
                  <a:srgbClr val="171616"/>
                </a:solidFill>
                <a:latin typeface="微软雅黑"/>
                <a:ea typeface="微软雅黑"/>
              </a:rPr>
              <a:t>LED </a:t>
            </a: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晶体测试控制卡国产化</a:t>
            </a:r>
            <a:endParaRPr/>
          </a:p>
        </p:txBody>
      </p:sp>
      <p:sp>
        <p:nvSpPr>
          <p:cNvPr id="278" name="" descr="{&quot;isTemplate&quot;:true,&quot;type&quot;:&quot;text&quot;}"/>
          <p:cNvSpPr txBox="1"/>
          <p:nvPr/>
        </p:nvSpPr>
        <p:spPr>
          <a:xfrm rot="0" flipH="0" flipV="0">
            <a:off x="6781800" y="3152775"/>
            <a:ext cx="4591050" cy="2095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实现进口替代，单台节省成本</a:t>
            </a:r>
            <a:r>
              <a:rPr lang="en-US" sz="975">
                <a:solidFill>
                  <a:srgbClr val="6B7280"/>
                </a:solidFill>
                <a:latin typeface="微软雅黑"/>
                <a:ea typeface="微软雅黑"/>
              </a:rPr>
              <a:t> 5000 </a:t>
            </a: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元</a:t>
            </a:r>
            <a:endParaRPr/>
          </a:p>
        </p:txBody>
      </p:sp>
      <p:sp>
        <p:nvSpPr>
          <p:cNvPr id="279" name=""/>
          <p:cNvSpPr/>
          <p:nvPr/>
        </p:nvSpPr>
        <p:spPr>
          <a:xfrm rot="0" flipH="0" flipV="0">
            <a:off x="6210300" y="3857625"/>
            <a:ext cx="5314950" cy="1257300"/>
          </a:xfrm>
          <a:prstGeom prst="roundRect">
            <a:avLst>
              <a:gd name="adj" fmla="val 7576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80" name=""/>
          <p:cNvSpPr/>
          <p:nvPr/>
        </p:nvSpPr>
        <p:spPr>
          <a:xfrm rot="0" flipH="0" flipV="0">
            <a:off x="6362700" y="4343400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81" name="" descr="{&quot;isTemplate&quot;:true,&quot;type&quot;:&quot;text&quot;}"/>
          <p:cNvSpPr txBox="1"/>
          <p:nvPr/>
        </p:nvSpPr>
        <p:spPr>
          <a:xfrm rot="0" flipH="0" flipV="0">
            <a:off x="6457950" y="4400550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微软雅黑"/>
                <a:ea typeface="微软雅黑"/>
              </a:rPr>
              <a:t>7</a:t>
            </a:r>
            <a:endParaRPr/>
          </a:p>
        </p:txBody>
      </p:sp>
      <p:sp>
        <p:nvSpPr>
          <p:cNvPr id="282" name="" descr="{&quot;isTemplate&quot;:true,&quot;type&quot;:&quot;text&quot;}"/>
          <p:cNvSpPr txBox="1"/>
          <p:nvPr/>
        </p:nvSpPr>
        <p:spPr>
          <a:xfrm rot="0" flipH="0" flipV="0">
            <a:off x="6781800" y="4248150"/>
            <a:ext cx="4591050" cy="2476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125" b="1">
                <a:solidFill>
                  <a:srgbClr val="171616"/>
                </a:solidFill>
                <a:latin typeface="微软雅黑"/>
                <a:ea typeface="微软雅黑"/>
              </a:rPr>
              <a:t>LPKF </a:t>
            </a: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激光切割系统改造</a:t>
            </a:r>
            <a:endParaRPr/>
          </a:p>
        </p:txBody>
      </p:sp>
      <p:sp>
        <p:nvSpPr>
          <p:cNvPr id="283" name="" descr="{&quot;isTemplate&quot;:true,&quot;type&quot;:&quot;text&quot;}"/>
          <p:cNvSpPr txBox="1"/>
          <p:nvPr/>
        </p:nvSpPr>
        <p:spPr>
          <a:xfrm rot="0" flipH="0" flipV="0">
            <a:off x="6781800" y="4524375"/>
            <a:ext cx="4591050" cy="2095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红宝石改光纤激光器，盘活千万级老旧设备</a:t>
            </a:r>
            <a:endParaRPr/>
          </a:p>
        </p:txBody>
      </p:sp>
      <p:sp>
        <p:nvSpPr>
          <p:cNvPr id="284" name=""/>
          <p:cNvSpPr/>
          <p:nvPr/>
        </p:nvSpPr>
        <p:spPr>
          <a:xfrm rot="0" flipH="0" flipV="0">
            <a:off x="6210300" y="5229225"/>
            <a:ext cx="5314950" cy="1247775"/>
          </a:xfrm>
          <a:prstGeom prst="roundRect">
            <a:avLst>
              <a:gd name="adj" fmla="val 763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85" name=""/>
          <p:cNvSpPr/>
          <p:nvPr/>
        </p:nvSpPr>
        <p:spPr>
          <a:xfrm rot="0" flipH="0" flipV="0">
            <a:off x="6362700" y="5715000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86" name="" descr="{&quot;isTemplate&quot;:true,&quot;type&quot;:&quot;text&quot;}"/>
          <p:cNvSpPr txBox="1"/>
          <p:nvPr/>
        </p:nvSpPr>
        <p:spPr>
          <a:xfrm rot="0" flipH="0" flipV="0">
            <a:off x="6457950" y="5772150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微软雅黑"/>
                <a:ea typeface="微软雅黑"/>
              </a:rPr>
              <a:t>8</a:t>
            </a:r>
            <a:endParaRPr/>
          </a:p>
        </p:txBody>
      </p:sp>
      <p:sp>
        <p:nvSpPr>
          <p:cNvPr id="287" name="" descr="{&quot;isTemplate&quot;:true,&quot;type&quot;:&quot;text&quot;}"/>
          <p:cNvSpPr txBox="1"/>
          <p:nvPr/>
        </p:nvSpPr>
        <p:spPr>
          <a:xfrm rot="0" flipH="0" flipV="0">
            <a:off x="6781800" y="5610225"/>
            <a:ext cx="4591050" cy="2476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125" b="1">
                <a:solidFill>
                  <a:srgbClr val="171616"/>
                </a:solidFill>
                <a:latin typeface="微软雅黑"/>
                <a:ea typeface="微软雅黑"/>
              </a:rPr>
              <a:t>20–30μm </a:t>
            </a: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激光钻孔工艺</a:t>
            </a:r>
            <a:endParaRPr/>
          </a:p>
        </p:txBody>
      </p:sp>
      <p:sp>
        <p:nvSpPr>
          <p:cNvPr id="288" name="" descr="{&quot;isTemplate&quot;:true,&quot;type&quot;:&quot;text&quot;}"/>
          <p:cNvSpPr txBox="1"/>
          <p:nvPr/>
        </p:nvSpPr>
        <p:spPr>
          <a:xfrm rot="0" flipH="0" flipV="0">
            <a:off x="6781800" y="5886450"/>
            <a:ext cx="4591050" cy="2095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975">
                <a:solidFill>
                  <a:srgbClr val="6B7280"/>
                </a:solidFill>
                <a:latin typeface="微软雅黑"/>
                <a:ea typeface="微软雅黑"/>
              </a:rPr>
              <a:t>国内首家实现高质量、高一致性加工</a:t>
            </a:r>
            <a:endParaRPr/>
          </a:p>
        </p:txBody>
      </p:sp>
      <p:sp>
        <p:nvSpPr>
          <p:cNvPr id="289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90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91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292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05 / 12</a:t>
            </a:r>
            <a:endParaRPr/>
          </a:p>
        </p:txBody>
      </p:sp>
    </p:spTree>
  </p:cSld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293" name="" descr="&lt;Slide style={{ width: '1280px', height: '720px', background: '#FFFFFF', padding: '0px' }}&gt;&#10;&#10;  {/* A 区留白 */}&#10;  &lt;Box style={{ height: 40 }} /&gt;&#10;&#10;  {/* B 区标题块 */}&#10;  &lt;Box style={{ height: 60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引进以来主要业绩贡献&lt;/Text&gt;&#10;  &lt;/Box&gt;&#10;&#10;  {/* C 区内容 */}&#10;  &lt;Box style={{ flex: 1, paddingLeft: 70, paddingRight: 70, paddingTop: 20, paddingBottom: 24, flexDirection: 'column' }}&gt;&#10;&#10;    {/* 总述大卡 */}&#10;    &lt;Box style={{ background: 'linear-gradient(180deg, #C42819 0%, #A81810 100%)', borderRadius: 14, paddingTop: 26, paddingBottom: 26, paddingLeft: 30, paddingRight: 30 }}&gt;&#10;      &lt;Box style={{ flexDirection: 'row', alignItems: 'baseline' }}&gt;&#10;        &lt;Text style={{ fontSize: 60, fontWeight: 'bold', color: '#FFE79B', fontFamily: '微软雅黑', lineHeight: 1 }}&gt;2 项&lt;/Text&gt;&#10;        &lt;Text style={{ fontSize: 24, color: '#FFFFFF', fontFamily: '宋体', marginLeft: 12 }}&gt;省级重点科研项目 · 技术总负责人&lt;/Text&gt;&#10;      &lt;/Box&gt;&#10;      &lt;Text style={{ fontSize: 16, color: '#FFE7D6', fontFamily: '微软雅黑', marginTop: 14, lineHeight: 1.7 }}&gt;&#10;        2023 年 3 月入职长沙八思量信息技术有限公司，作为技术总负责人主持 2 项省级重点科研项目，突破多项&quot;卡脖子&quot;核心算法与控制系统，引入 EtherCAT 总线先进技术，完善产品测试体系，助力省内激光控制产业国产化突破。&#10;      &lt;/Text&gt;&#10;    &lt;/Box&gt;&#10;&#10;    {/* 四个关键要点 */}&#10;    &lt;Box style={{ flex: 1, flexDirection: 'row', gap: 20, marginTop: 20 }}&gt;&#10;      {[&#10;        ['省级重点项目', '主持激光增材制造、多振镜 PCB 除阻焊两项省级攻关项目'],&#10;        ['卡脖子突破', '攻克高端激光增材、PCB 去油墨核心算法与控制系统'],&#10;        ['先进技术引进', '引入 EtherCAT 总线技术，夯实新一代控制硬件基础'],&#10;        ['体系完善', '建立知识库与量化测试基准，实现产品 24h 稳定运行'],&#10;      ].map((it, i) =&gt; (&#10;        &lt;Box key={i} style={{ flex: 1, border: '1px solid #E5E7EB', borderRadius: 12, background: '#FBF7F2', paddingTop: 20, paddingBottom: 20, paddingLeft: 20, paddingRight: 20, flexDirection: 'column' }}&gt;&#10;          &lt;Box style={{ width: 44, height: 44, borderRadius: 10, background: i === 0 ? '#C42819' : '#EE5530', justifyContent: 'center', alignItems: 'center', marginBottom: 12 }}&gt;&#10;            &lt;Text style={{ fontSize: 20, fontWeight: 'bold', color: '#FFFFFF', fontFamily: '微软雅黑' }}&gt;{i + 1}&lt;/Text&gt;&#10;          &lt;/Box&gt;&#10;          &lt;Text style={{ fontSize: 18, fontWeight: 'bold', color: '#171616', fontFamily: '宋体' }}&gt;{it[0]}&lt;/Text&gt;&#10;          &lt;Text style={{ fontSize: 14, color: '#6B7280', fontFamily: '微软雅黑', marginTop: 8, lineHeight: 1.55 }}&gt;{it[1]}&lt;/Text&gt;&#10;        &lt;/Box&gt;&#10;      ))}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6 / 12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95" name=""/>
          <p:cNvSpPr/>
          <p:nvPr/>
        </p:nvSpPr>
        <p:spPr>
          <a:xfrm rot="0" flipH="0" flipV="0">
            <a:off x="666750" y="51435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96" name="" descr="{&quot;isTemplate&quot;:true,&quot;type&quot;:&quot;text&quot;}"/>
          <p:cNvSpPr txBox="1"/>
          <p:nvPr/>
        </p:nvSpPr>
        <p:spPr>
          <a:xfrm rot="0" flipH="0" flipV="0">
            <a:off x="895350" y="485775"/>
            <a:ext cx="3048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引进以来主要业绩贡献</a:t>
            </a:r>
            <a:endParaRPr/>
          </a:p>
        </p:txBody>
      </p:sp>
      <p:sp>
        <p:nvSpPr>
          <p:cNvPr id="297" name=""/>
          <p:cNvSpPr/>
          <p:nvPr/>
        </p:nvSpPr>
        <p:spPr>
          <a:xfrm rot="0" flipH="0" flipV="0">
            <a:off x="666750" y="1143000"/>
            <a:ext cx="10858500" cy="1943100"/>
          </a:xfrm>
          <a:prstGeom prst="roundRect">
            <a:avLst>
              <a:gd name="adj" fmla="val 6863"/>
            </a:avLst>
          </a:prstGeom>
          <a:gradFill>
            <a:gsLst>
              <a:gs pos="0">
                <a:srgbClr val="C42819"/>
              </a:gs>
              <a:gs pos="100000">
                <a:srgbClr val="A81810"/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298" name="" descr="{&quot;isTemplate&quot;:true,&quot;type&quot;:&quot;text&quot;}"/>
          <p:cNvSpPr txBox="1"/>
          <p:nvPr/>
        </p:nvSpPr>
        <p:spPr>
          <a:xfrm rot="0" flipH="0" flipV="0">
            <a:off x="952500" y="1390650"/>
            <a:ext cx="1104900" cy="685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500" b="1">
                <a:solidFill>
                  <a:srgbClr val="FFE79B"/>
                </a:solidFill>
                <a:latin typeface="微软雅黑"/>
                <a:ea typeface="微软雅黑"/>
              </a:rPr>
              <a:t>2 </a:t>
            </a:r>
            <a:r>
              <a:rPr lang="zh-CN" sz="4500" b="1">
                <a:solidFill>
                  <a:srgbClr val="FFE79B"/>
                </a:solidFill>
                <a:latin typeface="微软雅黑"/>
                <a:ea typeface="微软雅黑"/>
              </a:rPr>
              <a:t>项</a:t>
            </a:r>
            <a:endParaRPr/>
          </a:p>
        </p:txBody>
      </p:sp>
      <p:sp>
        <p:nvSpPr>
          <p:cNvPr id="299" name="" descr="{&quot;isTemplate&quot;:true,&quot;type&quot;:&quot;text&quot;}"/>
          <p:cNvSpPr txBox="1"/>
          <p:nvPr/>
        </p:nvSpPr>
        <p:spPr>
          <a:xfrm rot="0" flipH="0" flipV="0">
            <a:off x="2171700" y="1390650"/>
            <a:ext cx="3429000" cy="685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>
                <a:solidFill>
                  <a:srgbClr val="FFFFFF"/>
                </a:solidFill>
                <a:latin typeface="宋体"/>
                <a:ea typeface="宋体"/>
              </a:rPr>
              <a:t>省级重点科研项目</a:t>
            </a:r>
            <a:r>
              <a:rPr lang="en-US" sz="1800">
                <a:solidFill>
                  <a:srgbClr val="FFFFFF"/>
                </a:solidFill>
                <a:latin typeface="宋体"/>
                <a:ea typeface="宋体"/>
              </a:rPr>
              <a:t> · </a:t>
            </a:r>
            <a:r>
              <a:rPr lang="zh-CN" sz="1800">
                <a:solidFill>
                  <a:srgbClr val="FFFFFF"/>
                </a:solidFill>
                <a:latin typeface="宋体"/>
                <a:ea typeface="宋体"/>
              </a:rPr>
              <a:t>技术总负责人</a:t>
            </a:r>
            <a:endParaRPr/>
          </a:p>
        </p:txBody>
      </p:sp>
      <p:sp>
        <p:nvSpPr>
          <p:cNvPr id="300" name="" descr="{&quot;isTemplate&quot;:true,&quot;type&quot;:&quot;text&quot;}"/>
          <p:cNvSpPr txBox="1"/>
          <p:nvPr/>
        </p:nvSpPr>
        <p:spPr>
          <a:xfrm rot="0" flipH="0" flipV="0">
            <a:off x="952500" y="2209800"/>
            <a:ext cx="10287000" cy="6286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en-US" sz="1200">
                <a:solidFill>
                  <a:srgbClr val="FFE7D6"/>
                </a:solidFill>
                <a:latin typeface="微软雅黑"/>
                <a:ea typeface="微软雅黑"/>
              </a:rPr>
              <a:t>2023 </a:t>
            </a:r>
            <a:r>
              <a:rPr lang="zh-CN" sz="1200">
                <a:solidFill>
                  <a:srgbClr val="FFE7D6"/>
                </a:solidFill>
                <a:latin typeface="微软雅黑"/>
                <a:ea typeface="微软雅黑"/>
              </a:rPr>
              <a:t>年</a:t>
            </a:r>
            <a:r>
              <a:rPr lang="en-US" sz="1200">
                <a:solidFill>
                  <a:srgbClr val="FFE7D6"/>
                </a:solidFill>
                <a:latin typeface="微软雅黑"/>
                <a:ea typeface="微软雅黑"/>
              </a:rPr>
              <a:t> 3 </a:t>
            </a:r>
            <a:r>
              <a:rPr lang="zh-CN" sz="1200">
                <a:solidFill>
                  <a:srgbClr val="FFE7D6"/>
                </a:solidFill>
                <a:latin typeface="微软雅黑"/>
                <a:ea typeface="微软雅黑"/>
              </a:rPr>
              <a:t>月入职长沙八思量信息技术有限公司，作为技术总负责人主持</a:t>
            </a:r>
            <a:r>
              <a:rPr lang="en-US" sz="1200">
                <a:solidFill>
                  <a:srgbClr val="FFE7D6"/>
                </a:solidFill>
                <a:latin typeface="微软雅黑"/>
                <a:ea typeface="微软雅黑"/>
              </a:rPr>
              <a:t> 2 </a:t>
            </a:r>
            <a:r>
              <a:rPr lang="zh-CN" sz="1200">
                <a:solidFill>
                  <a:srgbClr val="FFE7D6"/>
                </a:solidFill>
                <a:latin typeface="微软雅黑"/>
                <a:ea typeface="微软雅黑"/>
              </a:rPr>
              <a:t>项省级重点科研项目，突破多项</a:t>
            </a:r>
            <a:r>
              <a:rPr lang="en-US" sz="1200">
                <a:solidFill>
                  <a:srgbClr val="FFE7D6"/>
                </a:solidFill>
                <a:latin typeface="微软雅黑"/>
                <a:ea typeface="微软雅黑"/>
              </a:rPr>
              <a:t>"</a:t>
            </a:r>
            <a:r>
              <a:rPr lang="zh-CN" sz="1200">
                <a:solidFill>
                  <a:srgbClr val="FFE7D6"/>
                </a:solidFill>
                <a:latin typeface="微软雅黑"/>
                <a:ea typeface="微软雅黑"/>
              </a:rPr>
              <a:t>卡脖子</a:t>
            </a:r>
            <a:r>
              <a:rPr lang="en-US" sz="1200">
                <a:solidFill>
                  <a:srgbClr val="FFE7D6"/>
                </a:solidFill>
                <a:latin typeface="微软雅黑"/>
                <a:ea typeface="微软雅黑"/>
              </a:rPr>
              <a:t>"</a:t>
            </a:r>
            <a:r>
              <a:rPr lang="zh-CN" sz="1200">
                <a:solidFill>
                  <a:srgbClr val="FFE7D6"/>
                </a:solidFill>
                <a:latin typeface="微软雅黑"/>
                <a:ea typeface="微软雅黑"/>
              </a:rPr>
              <a:t>核心算法与控制系统，引入</a:t>
            </a:r>
            <a:r>
              <a:rPr lang="en-US" sz="1200">
                <a:solidFill>
                  <a:srgbClr val="FFE7D6"/>
                </a:solidFill>
                <a:latin typeface="微软雅黑"/>
                <a:ea typeface="微软雅黑"/>
              </a:rPr>
              <a:t> EtherCAT </a:t>
            </a:r>
            <a:r>
              <a:rPr lang="zh-CN" sz="1200">
                <a:solidFill>
                  <a:srgbClr val="FFE7D6"/>
                </a:solidFill>
                <a:latin typeface="微软雅黑"/>
                <a:ea typeface="微软雅黑"/>
              </a:rPr>
              <a:t>总线先进技术，完善产品测试体系，助力省内激光控制产业国产化突破。</a:t>
            </a:r>
            <a:endParaRPr/>
          </a:p>
        </p:txBody>
      </p:sp>
      <p:sp>
        <p:nvSpPr>
          <p:cNvPr id="301" name=""/>
          <p:cNvSpPr/>
          <p:nvPr/>
        </p:nvSpPr>
        <p:spPr>
          <a:xfrm rot="0" flipH="0" flipV="0">
            <a:off x="666750" y="3276600"/>
            <a:ext cx="2571750" cy="3200400"/>
          </a:xfrm>
          <a:prstGeom prst="roundRect">
            <a:avLst>
              <a:gd name="adj" fmla="val 444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02" name=""/>
          <p:cNvSpPr/>
          <p:nvPr/>
        </p:nvSpPr>
        <p:spPr>
          <a:xfrm rot="0" flipH="0" flipV="0">
            <a:off x="857250" y="34671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03" name="" descr="{&quot;isTemplate&quot;:true,&quot;type&quot;:&quot;text&quot;}"/>
          <p:cNvSpPr txBox="1"/>
          <p:nvPr/>
        </p:nvSpPr>
        <p:spPr>
          <a:xfrm rot="0" flipH="0" flipV="0">
            <a:off x="1009650" y="3562350"/>
            <a:ext cx="1238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  <a:endParaRPr/>
          </a:p>
        </p:txBody>
      </p:sp>
      <p:sp>
        <p:nvSpPr>
          <p:cNvPr id="304" name="" descr="{&quot;isTemplate&quot;:true,&quot;type&quot;:&quot;text&quot;}"/>
          <p:cNvSpPr txBox="1"/>
          <p:nvPr/>
        </p:nvSpPr>
        <p:spPr>
          <a:xfrm rot="0" flipH="0" flipV="0">
            <a:off x="857250" y="4000500"/>
            <a:ext cx="21907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71616"/>
                </a:solidFill>
                <a:latin typeface="宋体"/>
                <a:ea typeface="宋体"/>
              </a:rPr>
              <a:t>省级重点项目</a:t>
            </a:r>
            <a:endParaRPr/>
          </a:p>
        </p:txBody>
      </p:sp>
      <p:sp>
        <p:nvSpPr>
          <p:cNvPr id="305" name="" descr="{&quot;isTemplate&quot;:true,&quot;type&quot;:&quot;text&quot;}"/>
          <p:cNvSpPr txBox="1"/>
          <p:nvPr/>
        </p:nvSpPr>
        <p:spPr>
          <a:xfrm rot="0" flipH="0" flipV="0">
            <a:off x="857250" y="4286250"/>
            <a:ext cx="219075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主持激光增材制造、多振镜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PCB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除阻焊两项省级攻关项目</a:t>
            </a:r>
            <a:endParaRPr/>
          </a:p>
        </p:txBody>
      </p:sp>
      <p:sp>
        <p:nvSpPr>
          <p:cNvPr id="306" name=""/>
          <p:cNvSpPr/>
          <p:nvPr/>
        </p:nvSpPr>
        <p:spPr>
          <a:xfrm rot="0" flipH="0" flipV="0">
            <a:off x="3429000" y="3276600"/>
            <a:ext cx="2571750" cy="3200400"/>
          </a:xfrm>
          <a:prstGeom prst="roundRect">
            <a:avLst>
              <a:gd name="adj" fmla="val 444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07" name=""/>
          <p:cNvSpPr/>
          <p:nvPr/>
        </p:nvSpPr>
        <p:spPr>
          <a:xfrm rot="0" flipH="0" flipV="0">
            <a:off x="3619500" y="34671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308" name="" descr="{&quot;isTemplate&quot;:true,&quot;type&quot;:&quot;text&quot;}"/>
          <p:cNvSpPr txBox="1"/>
          <p:nvPr/>
        </p:nvSpPr>
        <p:spPr>
          <a:xfrm rot="0" flipH="0" flipV="0">
            <a:off x="3771900" y="3562350"/>
            <a:ext cx="1238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  <a:endParaRPr/>
          </a:p>
        </p:txBody>
      </p:sp>
      <p:sp>
        <p:nvSpPr>
          <p:cNvPr id="309" name="" descr="{&quot;isTemplate&quot;:true,&quot;type&quot;:&quot;text&quot;}"/>
          <p:cNvSpPr txBox="1"/>
          <p:nvPr/>
        </p:nvSpPr>
        <p:spPr>
          <a:xfrm rot="0" flipH="0" flipV="0">
            <a:off x="3619500" y="4000500"/>
            <a:ext cx="21907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71616"/>
                </a:solidFill>
                <a:latin typeface="宋体"/>
                <a:ea typeface="宋体"/>
              </a:rPr>
              <a:t>卡脖子突破</a:t>
            </a:r>
            <a:endParaRPr/>
          </a:p>
        </p:txBody>
      </p:sp>
      <p:sp>
        <p:nvSpPr>
          <p:cNvPr id="310" name="" descr="{&quot;isTemplate&quot;:true,&quot;type&quot;:&quot;text&quot;}"/>
          <p:cNvSpPr txBox="1"/>
          <p:nvPr/>
        </p:nvSpPr>
        <p:spPr>
          <a:xfrm rot="0" flipH="0" flipV="0">
            <a:off x="3619500" y="4286250"/>
            <a:ext cx="219075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攻克高端激光增材、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PCB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去油墨核心算法与控制系统</a:t>
            </a:r>
            <a:endParaRPr/>
          </a:p>
        </p:txBody>
      </p:sp>
      <p:sp>
        <p:nvSpPr>
          <p:cNvPr id="311" name=""/>
          <p:cNvSpPr/>
          <p:nvPr/>
        </p:nvSpPr>
        <p:spPr>
          <a:xfrm rot="0" flipH="0" flipV="0">
            <a:off x="6191250" y="3276600"/>
            <a:ext cx="2571750" cy="3200400"/>
          </a:xfrm>
          <a:prstGeom prst="roundRect">
            <a:avLst>
              <a:gd name="adj" fmla="val 444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12" name=""/>
          <p:cNvSpPr/>
          <p:nvPr/>
        </p:nvSpPr>
        <p:spPr>
          <a:xfrm rot="0" flipH="0" flipV="0">
            <a:off x="6381750" y="34671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313" name="" descr="{&quot;isTemplate&quot;:true,&quot;type&quot;:&quot;text&quot;}"/>
          <p:cNvSpPr txBox="1"/>
          <p:nvPr/>
        </p:nvSpPr>
        <p:spPr>
          <a:xfrm rot="0" flipH="0" flipV="0">
            <a:off x="6534150" y="3562350"/>
            <a:ext cx="1238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  <a:endParaRPr/>
          </a:p>
        </p:txBody>
      </p:sp>
      <p:sp>
        <p:nvSpPr>
          <p:cNvPr id="314" name="" descr="{&quot;isTemplate&quot;:true,&quot;type&quot;:&quot;text&quot;}"/>
          <p:cNvSpPr txBox="1"/>
          <p:nvPr/>
        </p:nvSpPr>
        <p:spPr>
          <a:xfrm rot="0" flipH="0" flipV="0">
            <a:off x="6381750" y="4000500"/>
            <a:ext cx="21907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71616"/>
                </a:solidFill>
                <a:latin typeface="宋体"/>
                <a:ea typeface="宋体"/>
              </a:rPr>
              <a:t>先进技术引进</a:t>
            </a:r>
            <a:endParaRPr/>
          </a:p>
        </p:txBody>
      </p:sp>
      <p:sp>
        <p:nvSpPr>
          <p:cNvPr id="315" name="" descr="{&quot;isTemplate&quot;:true,&quot;type&quot;:&quot;text&quot;}"/>
          <p:cNvSpPr txBox="1"/>
          <p:nvPr/>
        </p:nvSpPr>
        <p:spPr>
          <a:xfrm rot="0" flipH="0" flipV="0">
            <a:off x="6381750" y="4286250"/>
            <a:ext cx="219075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引入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EtherCAT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总线技术，夯实新一代控制硬件基础</a:t>
            </a:r>
            <a:endParaRPr/>
          </a:p>
        </p:txBody>
      </p:sp>
      <p:sp>
        <p:nvSpPr>
          <p:cNvPr id="316" name=""/>
          <p:cNvSpPr/>
          <p:nvPr/>
        </p:nvSpPr>
        <p:spPr>
          <a:xfrm rot="0" flipH="0" flipV="0">
            <a:off x="8953500" y="3276600"/>
            <a:ext cx="2571750" cy="3200400"/>
          </a:xfrm>
          <a:prstGeom prst="roundRect">
            <a:avLst>
              <a:gd name="adj" fmla="val 4444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17" name=""/>
          <p:cNvSpPr/>
          <p:nvPr/>
        </p:nvSpPr>
        <p:spPr>
          <a:xfrm rot="0" flipH="0" flipV="0">
            <a:off x="9144000" y="34671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318" name="" descr="{&quot;isTemplate&quot;:true,&quot;type&quot;:&quot;text&quot;}"/>
          <p:cNvSpPr txBox="1"/>
          <p:nvPr/>
        </p:nvSpPr>
        <p:spPr>
          <a:xfrm rot="0" flipH="0" flipV="0">
            <a:off x="9296400" y="3562350"/>
            <a:ext cx="1238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微软雅黑"/>
                <a:ea typeface="微软雅黑"/>
              </a:rPr>
              <a:t>4</a:t>
            </a:r>
            <a:endParaRPr/>
          </a:p>
        </p:txBody>
      </p:sp>
      <p:sp>
        <p:nvSpPr>
          <p:cNvPr id="319" name="" descr="{&quot;isTemplate&quot;:true,&quot;type&quot;:&quot;text&quot;}"/>
          <p:cNvSpPr txBox="1"/>
          <p:nvPr/>
        </p:nvSpPr>
        <p:spPr>
          <a:xfrm rot="0" flipH="0" flipV="0">
            <a:off x="9144000" y="4000500"/>
            <a:ext cx="21907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71616"/>
                </a:solidFill>
                <a:latin typeface="宋体"/>
                <a:ea typeface="宋体"/>
              </a:rPr>
              <a:t>体系完善</a:t>
            </a:r>
            <a:endParaRPr/>
          </a:p>
        </p:txBody>
      </p:sp>
      <p:sp>
        <p:nvSpPr>
          <p:cNvPr id="320" name="" descr="{&quot;isTemplate&quot;:true,&quot;type&quot;:&quot;text&quot;}"/>
          <p:cNvSpPr txBox="1"/>
          <p:nvPr/>
        </p:nvSpPr>
        <p:spPr>
          <a:xfrm rot="0" flipH="0" flipV="0">
            <a:off x="9144000" y="4286250"/>
            <a:ext cx="219075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建立知识库与量化测试基准，实现产品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24h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稳定运行</a:t>
            </a:r>
            <a:endParaRPr/>
          </a:p>
        </p:txBody>
      </p:sp>
      <p:sp>
        <p:nvSpPr>
          <p:cNvPr id="321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22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323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324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06 / 12</a:t>
            </a:r>
            <a:endParaRPr/>
          </a:p>
        </p:txBody>
      </p:sp>
    </p:spTree>
  </p:cSld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325" name="" descr="&lt;Slide style={{ width: '1280px', height: '720px', background: '#FFFFFF', padding: '0px' }}&gt;&#10;&#10;  {/* A 区留白 */}&#10;  &lt;Box style={{ height: 32 }} /&gt;&#10;&#10;  {/* B 区标题块 */}&#10;  &lt;Box style={{ height: 56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重大项目（一）· 激光增材制造智能控制系统&lt;/Text&gt;&#10;  &lt;/Box&gt;&#10;&#10;  {/* C 区内容 */}&#10;  &lt;Box style={{ flex: 1, paddingLeft: 70, paddingRight: 70, paddingTop: 12, paddingBottom: 20, flexDirection: 'column' }}&gt;&#10;&#10;    {/* 项目名称区 */}&#10;    &lt;Box style={{ background: '#FBF7F2', border: '1px solid #E5E7EB', borderLeft: '6px solid #C42819', borderRadius: 10, paddingTop: 14, paddingBottom: 14, paddingLeft: 22, paddingRight: 22, flexDirection: 'row', alignItems: 'center' }}&gt;&#10;      &lt;Box style={{ flex: 1 }}&gt;&#10;        &lt;Box style={{ flexDirection: 'row', alignItems: 'center', gap: 10 }}&gt;&#10;          &lt;Box style={{ background: '#C42819', borderRadius: 6, paddingTop: 4, paddingBottom: 4, paddingLeft: 12, paddingRight: 12 }}&gt;&#10;            &lt;Text style={{ fontSize: 13, color: '#FFFFFF', fontFamily: '微软雅黑' }}&gt;省工信厅重点领域关键软件技术攻关项目&lt;/Text&gt;&#10;          &lt;/Box&gt;&#10;        &lt;/Box&gt;&#10;        &lt;Text style={{ fontSize: 26, fontWeight: 'bold', color: '#C42819', fontFamily: '宋体', lineHeight: 1.3, marginTop: 8 }}&gt;&#10;          基于激光增材制造的多模态融合智能控制系统&#10;        &lt;/Text&gt;&#10;      &lt;/Box&gt;&#10;      &lt;Box style={{ flexDirection: 'column', alignItems: 'flex-end', marginLeft: 20 }}&gt;&#10;        &lt;Text style={{ fontSize: 15, color: '#9CA3AF', fontFamily: '微软雅黑' }}&gt;金属 3D 打印核心控制系统&lt;/Text&gt;&#10;        &lt;Text style={{ fontSize: 15, color: '#C42819', fontFamily: '微软雅黑', fontWeight: 'bold', marginTop: 4 }}&gt;100% 核心技术国产化 · 对标德国 ScanLab&lt;/Text&gt;&#10;      &lt;/Box&gt;&#10;    &lt;/Box&gt;&#10;&#10;    {/* 三大核心技术 */}&#10;    &lt;Box style={{ flex: 1, flexDirection: 'row', gap: 16, marginTop: 14 }}&gt;&#10;      &lt;Box style={{ flex: 1, border: '1px solid #E5E7EB', borderRadius: 12, background: '#FFFFFF', flexDirection: 'column', overflow: 'hidden' }}&gt;&#10;        &lt;Box style={{ height: 46, background: '#C42819', justifyContent: 'center', paddingLeft: 18 }}&gt;&#10;          &lt;Text style={{ fontSize: 17, fontWeight: 'bold', color: '#FFFFFF', fontFamily: '宋体' }}&gt;FPGA+MCU 异构集成硬件&lt;/Text&gt;&#10;        &lt;/Box&gt;&#10;        &lt;Box style={{ flex: 1, paddingTop: 14, paddingBottom: 14, paddingLeft: 18, paddingRight: 18 }}&gt;&#10;          &lt;Text style={{ fontSize: 14, color: '#333333', fontFamily: '微软雅黑', lineHeight: 1.6 }}&gt;&#10;            将&quot;振镜卡+PLC&quot;分离式架构整合为一体化，部件 &lt;span style={{ color: '#C42819', fontWeight: 'bold' }}&gt;3–4 套缩减至 1 套&lt;/span&gt;，核心硬件国产化率 ≥90%，成本降 40%&#10;          &lt;/Text&gt;&#10;        &lt;/Box&gt;&#10;      &lt;/Box&gt;&#10;&#10;      &lt;Box style={{ flex: 1, border: '1px solid #E5E7EB', borderRadius: 12, background: '#FFFFFF', flexDirection: 'column', overflow: 'hidden' }}&gt;&#10;        &lt;Box style={{ height: 46, background: '#EE5530', justifyContent: 'center', paddingLeft: 18 }}&gt;&#10;          &lt;Text style={{ fontSize: 17, fontWeight: 'bold', color: '#FFFFFF', fontFamily: '宋体' }}&gt;多轴高精度协同控制&lt;/Text&gt;&#10;        &lt;/Box&gt;&#10;        &lt;Box style={{ flex: 1, paddingTop: 14, paddingBottom: 14, paddingLeft: 18, paddingRight: 18 }}&gt;&#10;          &lt;Text style={{ fontSize: 14, color: '#333333', fontFamily: '微软雅黑', lineHeight: 1.6 }}&gt;&#10;            自适应 S 形加减速 + FPGA 硬实时插补，激光与平台同步偏差 &lt;span style={{ color: '#C42819', fontWeight: 'bold' }}&gt;≤1ms&lt;/span&gt;，轮廓精度 ≤0.03mm&#10;          &lt;/Text&gt;&#10;        &lt;/Box&gt;&#10;      &lt;/Box&gt;&#10;&#10;      &lt;Box style={{ flex: 1, border: '1px solid #E5E7EB', borderRadius: 12, background: '#FFFFFF', flexDirection: 'column', overflow: 'hidden' }}&gt;&#10;        &lt;Box style={{ height: 46, background: '#F26B40', justifyContent: 'center', paddingLeft: 18 }}&gt;&#10;          &lt;Text style={{ fontSize: 17, fontWeight: 'bold', color: '#FFFFFF', fontFamily: '宋体' }}&gt;多源传感器融合调控&lt;/Text&gt;&#10;        &lt;/Box&gt;&#10;        &lt;Box style={{ flex: 1, paddingTop: 14, paddingBottom: 14, paddingLeft: 18, paddingRight: 18 }}&gt;&#10;          &lt;Text style={{ fontSize: 14, color: '#333333', fontFamily: '微软雅黑', lineHeight: 1.6 }}&gt;&#10;            &quot;温度–气体浓度–功率–运动&quot;多维融合闭环，故障预警准确率 &lt;span style={{ color: '#C42819', fontWeight: 'bold' }}&gt;≥95%&lt;/span&gt;，成形一致性 &amp;gt;95%&#10;          &lt;/Text&gt;&#10;        &lt;/Box&gt;&#10;      &lt;/Box&gt;&#10;    &lt;/Box&gt;&#10;&#10;    {/* 关键指标条 */}&#10;    &lt;Box style={{ background: '#A81810', borderRadius: 10, marginTop: 14, paddingTop: 12, paddingBottom: 12, paddingLeft: 20, paddingRight: 20, flexDirection: 'row', alignItems: 'center' }}&gt;&#10;      &lt;Text style={{ fontSize: 15, fontWeight: 'bold', color: '#FFE79B', fontFamily: '宋体', marginRight: 18 }}&gt;关键指标&lt;/Text&gt;&#10;      &lt;Text style={{ flex: 1, fontSize: 14, color: '#FFFFFF', fontFamily: '微软雅黑', lineHeight: 1.5 }}&gt;&#10;        ≥4 轴运动控制 · 同步精度 ≤±0.03mm · 实时控制周期 ≤1ms · 轨迹偏差 ≤±0.03mm · 动态响应 ≤500μs&#10;      &lt;/Text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7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27" name=""/>
          <p:cNvSpPr/>
          <p:nvPr/>
        </p:nvSpPr>
        <p:spPr>
          <a:xfrm rot="0" flipH="0" flipV="0">
            <a:off x="666750" y="41910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28" name="" descr="{&quot;isTemplate&quot;:true,&quot;type&quot;:&quot;text&quot;}"/>
          <p:cNvSpPr txBox="1"/>
          <p:nvPr/>
        </p:nvSpPr>
        <p:spPr>
          <a:xfrm rot="0" flipH="0" flipV="0">
            <a:off x="895350" y="390525"/>
            <a:ext cx="59912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重大项目（一）·</a:t>
            </a:r>
            <a:r>
              <a:rPr lang="en-US" sz="2400" b="1">
                <a:solidFill>
                  <a:srgbClr val="171616"/>
                </a:solidFill>
                <a:latin typeface="宋体"/>
                <a:ea typeface="宋体"/>
              </a:rPr>
              <a:t> </a:t>
            </a: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激光增材制造智能控制系统</a:t>
            </a:r>
            <a:endParaRPr/>
          </a:p>
        </p:txBody>
      </p:sp>
      <p:sp>
        <p:nvSpPr>
          <p:cNvPr id="329" name=""/>
          <p:cNvSpPr/>
          <p:nvPr/>
        </p:nvSpPr>
        <p:spPr>
          <a:xfrm rot="0" flipH="0" flipV="0">
            <a:off x="723900" y="952500"/>
            <a:ext cx="10858500" cy="962025"/>
          </a:xfrm>
          <a:prstGeom prst="roundRect">
            <a:avLst>
              <a:gd name="adj" fmla="val 9901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330" name=""/>
          <p:cNvSpPr/>
          <p:nvPr/>
        </p:nvSpPr>
        <p:spPr>
          <a:xfrm rot="0" flipH="0" flipV="0">
            <a:off x="723900" y="952500"/>
            <a:ext cx="10858500" cy="962025"/>
          </a:xfrm>
          <a:custGeom>
            <a:pathLst>
              <a:path w="1140" h="101">
                <a:moveTo>
                  <a:pt x="10" y="0"/>
                </a:moveTo>
                <a:cubicBezTo>
                  <a:pt x="8" y="0"/>
                  <a:pt x="6" y="2"/>
                  <a:pt x="6" y="4"/>
                </a:cubicBezTo>
                <a:lnTo>
                  <a:pt x="6" y="97"/>
                </a:lnTo>
                <a:cubicBezTo>
                  <a:pt x="6" y="99"/>
                  <a:pt x="8" y="101"/>
                  <a:pt x="10" y="101"/>
                </a:cubicBezTo>
                <a:cubicBezTo>
                  <a:pt x="4" y="101"/>
                  <a:pt x="0" y="96"/>
                  <a:pt x="0" y="91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331" name=""/>
          <p:cNvSpPr/>
          <p:nvPr/>
        </p:nvSpPr>
        <p:spPr>
          <a:xfrm rot="0" flipH="0" flipV="0">
            <a:off x="933450" y="1085850"/>
            <a:ext cx="2457450" cy="228600"/>
          </a:xfrm>
          <a:prstGeom prst="roundRect">
            <a:avLst>
              <a:gd name="adj" fmla="val 25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32" name="" descr="{&quot;isTemplate&quot;:true,&quot;type&quot;:&quot;text&quot;}"/>
          <p:cNvSpPr txBox="1"/>
          <p:nvPr/>
        </p:nvSpPr>
        <p:spPr>
          <a:xfrm rot="0" flipH="0" flipV="0">
            <a:off x="1047750" y="1123950"/>
            <a:ext cx="22288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/>
                </a:solidFill>
                <a:latin typeface="微软雅黑"/>
                <a:ea typeface="微软雅黑"/>
              </a:rPr>
              <a:t>省工信厅重点领域关键软件技术攻关项目</a:t>
            </a:r>
            <a:endParaRPr/>
          </a:p>
        </p:txBody>
      </p:sp>
      <p:sp>
        <p:nvSpPr>
          <p:cNvPr id="333" name="" descr="{&quot;isTemplate&quot;:true,&quot;type&quot;:&quot;text&quot;}"/>
          <p:cNvSpPr txBox="1"/>
          <p:nvPr/>
        </p:nvSpPr>
        <p:spPr>
          <a:xfrm rot="0" flipH="0" flipV="0">
            <a:off x="933450" y="1390650"/>
            <a:ext cx="7353300" cy="3905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1950" b="1">
                <a:solidFill>
                  <a:srgbClr val="C42819"/>
                </a:solidFill>
                <a:latin typeface="宋体"/>
                <a:ea typeface="宋体"/>
              </a:rPr>
              <a:t>基于激光增材制造的多模态融合智能控制系统</a:t>
            </a:r>
            <a:endParaRPr/>
          </a:p>
        </p:txBody>
      </p:sp>
      <p:sp>
        <p:nvSpPr>
          <p:cNvPr id="334" name="" descr="{&quot;isTemplate&quot;:true,&quot;type&quot;:&quot;text&quot;}"/>
          <p:cNvSpPr txBox="1"/>
          <p:nvPr/>
        </p:nvSpPr>
        <p:spPr>
          <a:xfrm rot="0" flipH="0" flipV="0">
            <a:off x="9620250" y="1247775"/>
            <a:ext cx="1695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9CA3AF"/>
                </a:solidFill>
                <a:latin typeface="微软雅黑"/>
                <a:ea typeface="微软雅黑"/>
              </a:rPr>
              <a:t>金属</a:t>
            </a:r>
            <a:r>
              <a:rPr lang="en-US" sz="1125">
                <a:solidFill>
                  <a:srgbClr val="9CA3AF"/>
                </a:solidFill>
                <a:latin typeface="微软雅黑"/>
                <a:ea typeface="微软雅黑"/>
              </a:rPr>
              <a:t> 3D </a:t>
            </a:r>
            <a:r>
              <a:rPr lang="zh-CN" sz="1125">
                <a:solidFill>
                  <a:srgbClr val="9CA3AF"/>
                </a:solidFill>
                <a:latin typeface="微软雅黑"/>
                <a:ea typeface="微软雅黑"/>
              </a:rPr>
              <a:t>打印核心控制系统</a:t>
            </a:r>
            <a:endParaRPr/>
          </a:p>
        </p:txBody>
      </p:sp>
      <p:sp>
        <p:nvSpPr>
          <p:cNvPr id="335" name="" descr="{&quot;isTemplate&quot;:true,&quot;type&quot;:&quot;text&quot;}"/>
          <p:cNvSpPr txBox="1"/>
          <p:nvPr/>
        </p:nvSpPr>
        <p:spPr>
          <a:xfrm rot="0" flipH="0" flipV="0">
            <a:off x="8477250" y="1457325"/>
            <a:ext cx="2838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C42819"/>
                </a:solidFill>
                <a:latin typeface="微软雅黑"/>
                <a:ea typeface="微软雅黑"/>
              </a:rPr>
              <a:t>100% </a:t>
            </a: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核心技术国产化</a:t>
            </a:r>
            <a:r>
              <a:rPr lang="en-US" sz="1125" b="1">
                <a:solidFill>
                  <a:srgbClr val="C42819"/>
                </a:solidFill>
                <a:latin typeface="微软雅黑"/>
                <a:ea typeface="微软雅黑"/>
              </a:rPr>
              <a:t> · </a:t>
            </a: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对标德国</a:t>
            </a:r>
            <a:r>
              <a:rPr lang="en-US" sz="1125" b="1">
                <a:solidFill>
                  <a:srgbClr val="C42819"/>
                </a:solidFill>
                <a:latin typeface="微软雅黑"/>
                <a:ea typeface="微软雅黑"/>
              </a:rPr>
              <a:t> ScanLab</a:t>
            </a:r>
            <a:endParaRPr/>
          </a:p>
        </p:txBody>
      </p:sp>
      <p:sp>
        <p:nvSpPr>
          <p:cNvPr id="336" name=""/>
          <p:cNvSpPr/>
          <p:nvPr/>
        </p:nvSpPr>
        <p:spPr>
          <a:xfrm rot="0" flipH="0" flipV="0">
            <a:off x="666750" y="2047875"/>
            <a:ext cx="3514725" cy="3857625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37" name=""/>
          <p:cNvSpPr/>
          <p:nvPr/>
        </p:nvSpPr>
        <p:spPr>
          <a:xfrm rot="0" flipH="0" flipV="0">
            <a:off x="666750" y="2047875"/>
            <a:ext cx="3514725" cy="438150"/>
          </a:xfrm>
          <a:custGeom>
            <a:pathLst>
              <a:path w="369" h="46">
                <a:moveTo>
                  <a:pt x="357" y="0"/>
                </a:moveTo>
                <a:cubicBezTo>
                  <a:pt x="364" y="0"/>
                  <a:pt x="369" y="5"/>
                  <a:pt x="369" y="12"/>
                </a:cubicBezTo>
                <a:lnTo>
                  <a:pt x="369" y="46"/>
                </a:lnTo>
                <a:lnTo>
                  <a:pt x="0" y="46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357" y="0"/>
                </a:ln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338" name="" descr="{&quot;isTemplate&quot;:true,&quot;type&quot;:&quot;text&quot;}"/>
          <p:cNvSpPr txBox="1"/>
          <p:nvPr/>
        </p:nvSpPr>
        <p:spPr>
          <a:xfrm rot="0" flipH="0" flipV="0">
            <a:off x="838200" y="2171700"/>
            <a:ext cx="33432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FFFFFF"/>
                </a:solidFill>
                <a:latin typeface="宋体"/>
                <a:ea typeface="宋体"/>
              </a:rPr>
              <a:t>FPGA+MCU </a:t>
            </a:r>
            <a:r>
              <a:rPr lang="zh-CN" sz="1275" b="1">
                <a:solidFill>
                  <a:srgbClr val="FFFFFF"/>
                </a:solidFill>
                <a:latin typeface="宋体"/>
                <a:ea typeface="宋体"/>
              </a:rPr>
              <a:t>异构集成硬件</a:t>
            </a:r>
            <a:endParaRPr/>
          </a:p>
        </p:txBody>
      </p:sp>
      <p:sp>
        <p:nvSpPr>
          <p:cNvPr id="339" name="" descr="{&quot;isTemplate&quot;:true,&quot;type&quot;:&quot;text&quot;}"/>
          <p:cNvSpPr txBox="1"/>
          <p:nvPr/>
        </p:nvSpPr>
        <p:spPr>
          <a:xfrm rot="0" flipH="0" flipV="0">
            <a:off x="838200" y="2619375"/>
            <a:ext cx="3171825" cy="7715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将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"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振镜卡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+PLC"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分离式架构整合为一体化，部件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3–4 </a:t>
            </a: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套缩减至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 1 </a:t>
            </a: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套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，核心硬件国产化率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≥90%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，成本降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40%</a:t>
            </a:r>
            <a:endParaRPr/>
          </a:p>
        </p:txBody>
      </p:sp>
      <p:sp>
        <p:nvSpPr>
          <p:cNvPr id="340" name=""/>
          <p:cNvSpPr/>
          <p:nvPr/>
        </p:nvSpPr>
        <p:spPr>
          <a:xfrm rot="0" flipH="0" flipV="0">
            <a:off x="4333875" y="2047875"/>
            <a:ext cx="3524250" cy="3857625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41" name=""/>
          <p:cNvSpPr/>
          <p:nvPr/>
        </p:nvSpPr>
        <p:spPr>
          <a:xfrm rot="0" flipH="0" flipV="0">
            <a:off x="4333875" y="2047875"/>
            <a:ext cx="3524250" cy="438150"/>
          </a:xfrm>
          <a:custGeom>
            <a:pathLst>
              <a:path w="370" h="46">
                <a:moveTo>
                  <a:pt x="358" y="0"/>
                </a:moveTo>
                <a:cubicBezTo>
                  <a:pt x="365" y="0"/>
                  <a:pt x="370" y="5"/>
                  <a:pt x="370" y="12"/>
                </a:cubicBezTo>
                <a:lnTo>
                  <a:pt x="370" y="46"/>
                </a:lnTo>
                <a:lnTo>
                  <a:pt x="0" y="46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358" y="0"/>
                </a:lnTo>
                <a:close/>
              </a:path>
            </a:pathLst>
          </a:custGeom>
          <a:solidFill>
            <a:srgbClr val="EE5530"/>
          </a:solidFill>
          <a:ln/>
        </p:spPr>
        <p:txBody>
          <a:bodyPr/>
          <a:p/>
        </p:txBody>
      </p:sp>
      <p:sp>
        <p:nvSpPr>
          <p:cNvPr id="342" name="" descr="{&quot;isTemplate&quot;:true,&quot;type&quot;:&quot;text&quot;}"/>
          <p:cNvSpPr txBox="1"/>
          <p:nvPr/>
        </p:nvSpPr>
        <p:spPr>
          <a:xfrm rot="0" flipH="0" flipV="0">
            <a:off x="4505325" y="2171700"/>
            <a:ext cx="33528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FFFFFF"/>
                </a:solidFill>
                <a:latin typeface="宋体"/>
                <a:ea typeface="宋体"/>
              </a:rPr>
              <a:t>多轴高精度协同控制</a:t>
            </a:r>
            <a:endParaRPr/>
          </a:p>
        </p:txBody>
      </p:sp>
      <p:sp>
        <p:nvSpPr>
          <p:cNvPr id="343" name="" descr="{&quot;isTemplate&quot;:true,&quot;type&quot;:&quot;text&quot;}"/>
          <p:cNvSpPr txBox="1"/>
          <p:nvPr/>
        </p:nvSpPr>
        <p:spPr>
          <a:xfrm rot="0" flipH="0" flipV="0">
            <a:off x="4505325" y="2619375"/>
            <a:ext cx="3181350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自适应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S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形加减速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+ FPGA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硬实时插补，激光与平台同步偏差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≤1ms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，轮廓精度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≤0.03mm</a:t>
            </a:r>
            <a:endParaRPr/>
          </a:p>
        </p:txBody>
      </p:sp>
      <p:sp>
        <p:nvSpPr>
          <p:cNvPr id="344" name=""/>
          <p:cNvSpPr/>
          <p:nvPr/>
        </p:nvSpPr>
        <p:spPr>
          <a:xfrm rot="0" flipH="0" flipV="0">
            <a:off x="8010525" y="2047875"/>
            <a:ext cx="3514725" cy="3857625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45" name=""/>
          <p:cNvSpPr/>
          <p:nvPr/>
        </p:nvSpPr>
        <p:spPr>
          <a:xfrm rot="0" flipH="0" flipV="0">
            <a:off x="8010525" y="2047875"/>
            <a:ext cx="3514725" cy="438150"/>
          </a:xfrm>
          <a:custGeom>
            <a:pathLst>
              <a:path w="369" h="46">
                <a:moveTo>
                  <a:pt x="357" y="0"/>
                </a:moveTo>
                <a:cubicBezTo>
                  <a:pt x="364" y="0"/>
                  <a:pt x="369" y="5"/>
                  <a:pt x="369" y="12"/>
                </a:cubicBezTo>
                <a:lnTo>
                  <a:pt x="369" y="46"/>
                </a:lnTo>
                <a:lnTo>
                  <a:pt x="0" y="46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357" y="0"/>
                </a:lnTo>
                <a:close/>
              </a:path>
            </a:pathLst>
          </a:custGeom>
          <a:solidFill>
            <a:srgbClr val="F26B40"/>
          </a:solidFill>
          <a:ln/>
        </p:spPr>
        <p:txBody>
          <a:bodyPr/>
          <a:p/>
        </p:txBody>
      </p:sp>
      <p:sp>
        <p:nvSpPr>
          <p:cNvPr id="346" name="" descr="{&quot;isTemplate&quot;:true,&quot;type&quot;:&quot;text&quot;}"/>
          <p:cNvSpPr txBox="1"/>
          <p:nvPr/>
        </p:nvSpPr>
        <p:spPr>
          <a:xfrm rot="0" flipH="0" flipV="0">
            <a:off x="8181975" y="2171700"/>
            <a:ext cx="33432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FFFFFF"/>
                </a:solidFill>
                <a:latin typeface="宋体"/>
                <a:ea typeface="宋体"/>
              </a:rPr>
              <a:t>多源传感器融合调控</a:t>
            </a:r>
            <a:endParaRPr/>
          </a:p>
        </p:txBody>
      </p:sp>
      <p:sp>
        <p:nvSpPr>
          <p:cNvPr id="347" name="" descr="{&quot;isTemplate&quot;:true,&quot;type&quot;:&quot;text&quot;}"/>
          <p:cNvSpPr txBox="1"/>
          <p:nvPr/>
        </p:nvSpPr>
        <p:spPr>
          <a:xfrm rot="0" flipH="0" flipV="0">
            <a:off x="8181975" y="2619375"/>
            <a:ext cx="3171825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"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温度–气体浓度–功率–运动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"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多维融合闭环，故障预警准确率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≥95%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，成形一致性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&gt;95%</a:t>
            </a:r>
            <a:endParaRPr/>
          </a:p>
        </p:txBody>
      </p:sp>
      <p:sp>
        <p:nvSpPr>
          <p:cNvPr id="348" name=""/>
          <p:cNvSpPr/>
          <p:nvPr/>
        </p:nvSpPr>
        <p:spPr>
          <a:xfrm rot="0" flipH="0" flipV="0">
            <a:off x="666750" y="6038850"/>
            <a:ext cx="10858500" cy="476250"/>
          </a:xfrm>
          <a:prstGeom prst="roundRect">
            <a:avLst>
              <a:gd name="adj" fmla="val 20000"/>
            </a:avLst>
          </a:prstGeom>
          <a:solidFill>
            <a:srgbClr val="A81810"/>
          </a:solidFill>
          <a:ln/>
        </p:spPr>
        <p:txBody>
          <a:bodyPr/>
          <a:p/>
        </p:txBody>
      </p:sp>
      <p:sp>
        <p:nvSpPr>
          <p:cNvPr id="349" name="" descr="{&quot;isTemplate&quot;:true,&quot;type&quot;:&quot;text&quot;}"/>
          <p:cNvSpPr txBox="1"/>
          <p:nvPr/>
        </p:nvSpPr>
        <p:spPr>
          <a:xfrm rot="0" flipH="0" flipV="0">
            <a:off x="857250" y="619125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E79B"/>
                </a:solidFill>
                <a:latin typeface="宋体"/>
                <a:ea typeface="宋体"/>
              </a:rPr>
              <a:t>关键指标</a:t>
            </a:r>
            <a:endParaRPr/>
          </a:p>
        </p:txBody>
      </p:sp>
      <p:sp>
        <p:nvSpPr>
          <p:cNvPr id="350" name="" descr="{&quot;isTemplate&quot;:true,&quot;type&quot;:&quot;text&quot;}"/>
          <p:cNvSpPr txBox="1"/>
          <p:nvPr/>
        </p:nvSpPr>
        <p:spPr>
          <a:xfrm rot="0" flipH="0" flipV="0">
            <a:off x="1600200" y="6153150"/>
            <a:ext cx="97345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≥4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轴运动控制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·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同步精度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≤±0.03mm ·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实时控制周期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≤1ms ·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轨迹偏差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≤±0.03mm ·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动态响应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≤500μs</a:t>
            </a:r>
            <a:endParaRPr/>
          </a:p>
        </p:txBody>
      </p:sp>
      <p:sp>
        <p:nvSpPr>
          <p:cNvPr id="351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52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353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354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07 / 13</a:t>
            </a:r>
            <a:endParaRPr/>
          </a:p>
        </p:txBody>
      </p:sp>
    </p:spTree>
  </p:cSld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355" name="" descr="&lt;Slide style={{ width: '1280px', height: '720px', background: '#FFFFFF', padding: '0px' }}&gt;&#10;&#10;  {/* A 区留白 */}&#10;  &lt;Box style={{ height: 32 }} /&gt;&#10;&#10;  {/* B 区标题块 */}&#10;  &lt;Box style={{ height: 56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重大项目（二）· 多振镜激光蚀刻除阻焊控制技术&lt;/Text&gt;&#10;  &lt;/Box&gt;&#10;&#10;  {/* C 区内容 */}&#10;  &lt;Box style={{ flex: 1, paddingLeft: 70, paddingRight: 70, paddingTop: 12, paddingBottom: 20, flexDirection: 'column' }}&gt;&#10;&#10;    {/* 项目名称区 */}&#10;    &lt;Box style={{ background: '#FBF7F2', border: '1px solid #E5E7EB', borderLeft: '6px solid #C42819', borderRadius: 10, paddingTop: 14, paddingBottom: 14, paddingLeft: 22, paddingRight: 22, flexDirection: 'row', alignItems: 'center' }}&gt;&#10;      &lt;Box style={{ flex: 1 }}&gt;&#10;        &lt;Box style={{ flexDirection: 'row', alignItems: 'center', gap: 10 }}&gt;&#10;          &lt;Box style={{ background: '#C42819', borderRadius: 6, paddingTop: 4, paddingBottom: 4, paddingLeft: 12, paddingRight: 12 }}&gt;&#10;            &lt;Text style={{ fontSize: 13, color: '#FFFFFF', fontFamily: '微软雅黑' }}&gt;湖南省科技创新重点研发项目&lt;/Text&gt;&#10;          &lt;/Box&gt;&#10;        &lt;/Box&gt;&#10;        &lt;Text style={{ fontSize: 26, fontWeight: 'bold', color: '#C42819', fontFamily: '宋体', lineHeight: 1.3, marginTop: 8 }}&gt;&#10;          多振镜激光蚀刻除电路板油墨阻焊控制技术研究&#10;        &lt;/Text&gt;&#10;      &lt;/Box&gt;&#10;      &lt;Box style={{ flexDirection: 'column', alignItems: 'flex-end', marginLeft: 20 }}&gt;&#10;        &lt;Text style={{ fontSize: 15, color: '#9CA3AF', fontFamily: '微软雅黑' }}&gt;高端 PCB 激光去油墨装备&lt;/Text&gt;&#10;        &lt;Text style={{ fontSize: 15, color: '#C42819', fontFamily: '微软雅黑', fontWeight: 'bold', marginTop: 4 }}&gt;填补国内大幅面高精度加工空白&lt;/Text&gt;&#10;      &lt;/Box&gt;&#10;    &lt;/Box&gt;&#10;&#10;    {/* 三大核心技术 */}&#10;    &lt;Box style={{ flex: 1, flexDirection: 'row', gap: 16, marginTop: 14 }}&gt;&#10;      &lt;Box style={{ flex: 1, border: '1px solid #E5E7EB', borderRadius: 12, background: '#FFFFFF', flexDirection: 'column', overflow: 'hidden' }}&gt;&#10;        &lt;Box style={{ height: 46, background: '#C42819', justifyContent: 'center', paddingLeft: 18 }}&gt;&#10;          &lt;Text style={{ fontSize: 16, fontWeight: 'bold', color: '#FFFFFF', fontFamily: '宋体' }}&gt;Gerber 文件解析与分割&lt;/Text&gt;&#10;        &lt;/Box&gt;&#10;        &lt;Box style={{ flex: 1, paddingTop: 14, paddingBottom: 14, paddingLeft: 18, paddingRight: 18 }}&gt;&#10;          &lt;Text style={{ fontSize: 14, color: '#333333', fontFamily: '微软雅黑', lineHeight: 1.6 }}&gt;&#10;            高精度解析算法 + 智能路径规划，阻焊层开窗图形位置误差 &lt;span style={{ color: '#C42819', fontWeight: 'bold' }}&gt;≤5μm&lt;/span&gt;，重复扫描率降 30%&#10;          &lt;/Text&gt;&#10;        &lt;/Box&gt;&#10;      &lt;/Box&gt;&#10;&#10;      &lt;Box style={{ flex: 1, border: '1px solid #E5E7EB', borderRadius: 12, background: '#FFFFFF', flexDirection: 'column', overflow: 'hidden' }}&gt;&#10;        &lt;Box style={{ height: 46, background: '#EE5530', justifyContent: 'center', paddingLeft: 18 }}&gt;&#10;          &lt;Text style={{ fontSize: 16, fontWeight: 'bold', color: '#FFFFFF', fontFamily: '宋体' }}&gt;CCD 振镜校正与视觉定位&lt;/Text&gt;&#10;        &lt;/Box&gt;&#10;        &lt;Box style={{ flex: 1, paddingTop: 14, paddingBottom: 14, paddingLeft: 18, paddingRight: 18 }}&gt;&#10;          &lt;Text style={{ fontSize: 14, color: '#333333', fontFamily: '微软雅黑', lineHeight: 1.6 }}&gt;&#10;            多点阵标定 + 振镜扫描畸变数字补偿，光学校准精度 &lt;span style={{ color: '#C42819', fontWeight: 'bold' }}&gt;±3μm&lt;/span&gt;，PCB 加工精度 ≤15μm&#10;          &lt;/Text&gt;&#10;        &lt;/Box&gt;&#10;      &lt;/Box&gt;&#10;&#10;      &lt;Box style={{ flex: 1, border: '1px solid #E5E7EB', borderRadius: 12, background: '#FFFFFF', flexDirection: 'column', overflow: 'hidden' }}&gt;&#10;        &lt;Box style={{ height: 46, background: '#F26B40', justifyContent: 'center', paddingLeft: 18 }}&gt;&#10;          &lt;Text style={{ fontSize: 16, fontWeight: 'bold', color: '#FFFFFF', fontFamily: '宋体' }}&gt;多振镜协同控制与拼接&lt;/Text&gt;&#10;        &lt;/Box&gt;&#10;        &lt;Box style={{ flex: 1, paddingTop: 14, paddingBottom: 14, paddingLeft: 18, paddingRight: 18 }}&gt;&#10;          &lt;Text style={{ fontSize: 14, color: '#333333', fontFamily: '微软雅黑', lineHeight: 1.6 }}&gt;&#10;            统一调度 + 坐标补偿 + 边缘校准，实现 &lt;span style={{ color: '#C42819', fontWeight: 'bold' }}&gt;15μm 级&lt;/span&gt; 高精度拼接，消除间隙、重影&#10;          &lt;/Text&gt;&#10;        &lt;/Box&gt;&#10;      &lt;/Box&gt;&#10;    &lt;/Box&gt;&#10;&#10;    {/* 关键指标条 */}&#10;    &lt;Box style={{ background: '#A81810', borderRadius: 10, marginTop: 14, paddingTop: 12, paddingBottom: 12, paddingLeft: 20, paddingRight: 20, flexDirection: 'row', alignItems: 'center' }}&gt;&#10;      &lt;Text style={{ fontSize: 15, fontWeight: 'bold', color: '#FFE79B', fontFamily: '宋体', marginRight: 18 }}&gt;关键指标&lt;/Text&gt;&#10;      &lt;Text style={{ flex: 1, fontSize: 14, color: '#FFFFFF', fontFamily: '微软雅黑', lineHeight: 1.5 }}&gt;&#10;        机器视觉定位 ≤2μm · 激光扫描 ≤3μm · 拼接精度 ≤15μm · 整机加工精度 ≤±15μm&#10;      &lt;/Text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8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57" name=""/>
          <p:cNvSpPr/>
          <p:nvPr/>
        </p:nvSpPr>
        <p:spPr>
          <a:xfrm rot="0" flipH="0" flipV="0">
            <a:off x="666750" y="41910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58" name="" descr="{&quot;isTemplate&quot;:true,&quot;type&quot;:&quot;text&quot;}"/>
          <p:cNvSpPr txBox="1"/>
          <p:nvPr/>
        </p:nvSpPr>
        <p:spPr>
          <a:xfrm rot="0" flipH="0" flipV="0">
            <a:off x="895350" y="390525"/>
            <a:ext cx="66008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重大项目（二）·</a:t>
            </a:r>
            <a:r>
              <a:rPr lang="en-US" sz="2400" b="1">
                <a:solidFill>
                  <a:srgbClr val="171616"/>
                </a:solidFill>
                <a:latin typeface="宋体"/>
                <a:ea typeface="宋体"/>
              </a:rPr>
              <a:t> </a:t>
            </a: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多振镜激光蚀刻除阻焊控制技术</a:t>
            </a:r>
            <a:endParaRPr/>
          </a:p>
        </p:txBody>
      </p:sp>
      <p:sp>
        <p:nvSpPr>
          <p:cNvPr id="359" name=""/>
          <p:cNvSpPr/>
          <p:nvPr/>
        </p:nvSpPr>
        <p:spPr>
          <a:xfrm rot="0" flipH="0" flipV="0">
            <a:off x="723900" y="952500"/>
            <a:ext cx="10858500" cy="962025"/>
          </a:xfrm>
          <a:prstGeom prst="roundRect">
            <a:avLst>
              <a:gd name="adj" fmla="val 9901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360" name=""/>
          <p:cNvSpPr/>
          <p:nvPr/>
        </p:nvSpPr>
        <p:spPr>
          <a:xfrm rot="0" flipH="0" flipV="0">
            <a:off x="723900" y="952500"/>
            <a:ext cx="10858500" cy="962025"/>
          </a:xfrm>
          <a:custGeom>
            <a:pathLst>
              <a:path w="1140" h="101">
                <a:moveTo>
                  <a:pt x="10" y="0"/>
                </a:moveTo>
                <a:cubicBezTo>
                  <a:pt x="8" y="0"/>
                  <a:pt x="6" y="2"/>
                  <a:pt x="6" y="4"/>
                </a:cubicBezTo>
                <a:lnTo>
                  <a:pt x="6" y="97"/>
                </a:lnTo>
                <a:cubicBezTo>
                  <a:pt x="6" y="99"/>
                  <a:pt x="8" y="101"/>
                  <a:pt x="10" y="101"/>
                </a:cubicBezTo>
                <a:cubicBezTo>
                  <a:pt x="4" y="101"/>
                  <a:pt x="0" y="96"/>
                  <a:pt x="0" y="91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361" name=""/>
          <p:cNvSpPr/>
          <p:nvPr/>
        </p:nvSpPr>
        <p:spPr>
          <a:xfrm rot="0" flipH="0" flipV="0">
            <a:off x="933450" y="1085850"/>
            <a:ext cx="1838325" cy="228600"/>
          </a:xfrm>
          <a:prstGeom prst="roundRect">
            <a:avLst>
              <a:gd name="adj" fmla="val 25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62" name="" descr="{&quot;isTemplate&quot;:true,&quot;type&quot;:&quot;text&quot;}"/>
          <p:cNvSpPr txBox="1"/>
          <p:nvPr/>
        </p:nvSpPr>
        <p:spPr>
          <a:xfrm rot="0" flipH="0" flipV="0">
            <a:off x="1047750" y="1123950"/>
            <a:ext cx="1609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/>
                </a:solidFill>
                <a:latin typeface="微软雅黑"/>
                <a:ea typeface="微软雅黑"/>
              </a:rPr>
              <a:t>湖南省科技创新重点研发项目</a:t>
            </a:r>
            <a:endParaRPr/>
          </a:p>
        </p:txBody>
      </p:sp>
      <p:sp>
        <p:nvSpPr>
          <p:cNvPr id="363" name="" descr="{&quot;isTemplate&quot;:true,&quot;type&quot;:&quot;text&quot;}"/>
          <p:cNvSpPr txBox="1"/>
          <p:nvPr/>
        </p:nvSpPr>
        <p:spPr>
          <a:xfrm rot="0" flipH="0" flipV="0">
            <a:off x="933450" y="1390650"/>
            <a:ext cx="8191500" cy="3905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1950" b="1">
                <a:solidFill>
                  <a:srgbClr val="C42819"/>
                </a:solidFill>
                <a:latin typeface="宋体"/>
                <a:ea typeface="宋体"/>
              </a:rPr>
              <a:t>多振镜激光蚀刻除电路板油墨阻焊控制技术研究</a:t>
            </a:r>
            <a:endParaRPr/>
          </a:p>
        </p:txBody>
      </p:sp>
      <p:sp>
        <p:nvSpPr>
          <p:cNvPr id="364" name="" descr="{&quot;isTemplate&quot;:true,&quot;type&quot;:&quot;text&quot;}"/>
          <p:cNvSpPr txBox="1"/>
          <p:nvPr/>
        </p:nvSpPr>
        <p:spPr>
          <a:xfrm rot="0" flipH="0" flipV="0">
            <a:off x="9686925" y="1247775"/>
            <a:ext cx="16287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9CA3AF"/>
                </a:solidFill>
                <a:latin typeface="微软雅黑"/>
                <a:ea typeface="微软雅黑"/>
              </a:rPr>
              <a:t>高端</a:t>
            </a:r>
            <a:r>
              <a:rPr lang="en-US" sz="1125">
                <a:solidFill>
                  <a:srgbClr val="9CA3AF"/>
                </a:solidFill>
                <a:latin typeface="微软雅黑"/>
                <a:ea typeface="微软雅黑"/>
              </a:rPr>
              <a:t> PCB </a:t>
            </a:r>
            <a:r>
              <a:rPr lang="zh-CN" sz="1125">
                <a:solidFill>
                  <a:srgbClr val="9CA3AF"/>
                </a:solidFill>
                <a:latin typeface="微软雅黑"/>
                <a:ea typeface="微软雅黑"/>
              </a:rPr>
              <a:t>激光去油墨装备</a:t>
            </a:r>
            <a:endParaRPr/>
          </a:p>
        </p:txBody>
      </p:sp>
      <p:sp>
        <p:nvSpPr>
          <p:cNvPr id="365" name="" descr="{&quot;isTemplate&quot;:true,&quot;type&quot;:&quot;text&quot;}"/>
          <p:cNvSpPr txBox="1"/>
          <p:nvPr/>
        </p:nvSpPr>
        <p:spPr>
          <a:xfrm rot="0" flipH="0" flipV="0">
            <a:off x="9315450" y="1457325"/>
            <a:ext cx="2000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填补国内大幅面高精度加工空白</a:t>
            </a:r>
            <a:endParaRPr/>
          </a:p>
        </p:txBody>
      </p:sp>
      <p:sp>
        <p:nvSpPr>
          <p:cNvPr id="366" name=""/>
          <p:cNvSpPr/>
          <p:nvPr/>
        </p:nvSpPr>
        <p:spPr>
          <a:xfrm rot="0" flipH="0" flipV="0">
            <a:off x="666750" y="2047875"/>
            <a:ext cx="3514725" cy="3857625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67" name=""/>
          <p:cNvSpPr/>
          <p:nvPr/>
        </p:nvSpPr>
        <p:spPr>
          <a:xfrm rot="0" flipH="0" flipV="0">
            <a:off x="666750" y="2047875"/>
            <a:ext cx="3514725" cy="438150"/>
          </a:xfrm>
          <a:custGeom>
            <a:pathLst>
              <a:path w="369" h="46">
                <a:moveTo>
                  <a:pt x="357" y="0"/>
                </a:moveTo>
                <a:cubicBezTo>
                  <a:pt x="364" y="0"/>
                  <a:pt x="369" y="5"/>
                  <a:pt x="369" y="12"/>
                </a:cubicBezTo>
                <a:lnTo>
                  <a:pt x="369" y="46"/>
                </a:lnTo>
                <a:lnTo>
                  <a:pt x="0" y="46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357" y="0"/>
                </a:ln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368" name="" descr="{&quot;isTemplate&quot;:true,&quot;type&quot;:&quot;text&quot;}"/>
          <p:cNvSpPr txBox="1"/>
          <p:nvPr/>
        </p:nvSpPr>
        <p:spPr>
          <a:xfrm rot="0" flipH="0" flipV="0">
            <a:off x="838200" y="2171700"/>
            <a:ext cx="33432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FFFFFF"/>
                </a:solidFill>
                <a:latin typeface="宋体"/>
                <a:ea typeface="宋体"/>
              </a:rPr>
              <a:t>Gerber </a:t>
            </a:r>
            <a:r>
              <a:rPr lang="zh-CN" sz="1200" b="1">
                <a:solidFill>
                  <a:srgbClr val="FFFFFF"/>
                </a:solidFill>
                <a:latin typeface="宋体"/>
                <a:ea typeface="宋体"/>
              </a:rPr>
              <a:t>文件解析与分割</a:t>
            </a:r>
            <a:endParaRPr/>
          </a:p>
        </p:txBody>
      </p:sp>
      <p:sp>
        <p:nvSpPr>
          <p:cNvPr id="369" name="" descr="{&quot;isTemplate&quot;:true,&quot;type&quot;:&quot;text&quot;}"/>
          <p:cNvSpPr txBox="1"/>
          <p:nvPr/>
        </p:nvSpPr>
        <p:spPr>
          <a:xfrm rot="0" flipH="0" flipV="0">
            <a:off x="838200" y="2619375"/>
            <a:ext cx="3171825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高精度解析算法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+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智能路径规划，阻焊层开窗图形位置误差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≤5μm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，重复扫描率降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30%</a:t>
            </a:r>
            <a:endParaRPr/>
          </a:p>
        </p:txBody>
      </p:sp>
      <p:sp>
        <p:nvSpPr>
          <p:cNvPr id="370" name=""/>
          <p:cNvSpPr/>
          <p:nvPr/>
        </p:nvSpPr>
        <p:spPr>
          <a:xfrm rot="0" flipH="0" flipV="0">
            <a:off x="4333875" y="2047875"/>
            <a:ext cx="3524250" cy="3857625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71" name=""/>
          <p:cNvSpPr/>
          <p:nvPr/>
        </p:nvSpPr>
        <p:spPr>
          <a:xfrm rot="0" flipH="0" flipV="0">
            <a:off x="4333875" y="2047875"/>
            <a:ext cx="3524250" cy="438150"/>
          </a:xfrm>
          <a:custGeom>
            <a:pathLst>
              <a:path w="370" h="46">
                <a:moveTo>
                  <a:pt x="358" y="0"/>
                </a:moveTo>
                <a:cubicBezTo>
                  <a:pt x="365" y="0"/>
                  <a:pt x="370" y="5"/>
                  <a:pt x="370" y="12"/>
                </a:cubicBezTo>
                <a:lnTo>
                  <a:pt x="370" y="46"/>
                </a:lnTo>
                <a:lnTo>
                  <a:pt x="0" y="46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358" y="0"/>
                </a:lnTo>
                <a:close/>
              </a:path>
            </a:pathLst>
          </a:custGeom>
          <a:solidFill>
            <a:srgbClr val="EE5530"/>
          </a:solidFill>
          <a:ln/>
        </p:spPr>
        <p:txBody>
          <a:bodyPr/>
          <a:p/>
        </p:txBody>
      </p:sp>
      <p:sp>
        <p:nvSpPr>
          <p:cNvPr id="372" name="" descr="{&quot;isTemplate&quot;:true,&quot;type&quot;:&quot;text&quot;}"/>
          <p:cNvSpPr txBox="1"/>
          <p:nvPr/>
        </p:nvSpPr>
        <p:spPr>
          <a:xfrm rot="0" flipH="0" flipV="0">
            <a:off x="4505325" y="2171700"/>
            <a:ext cx="3352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FFFFFF"/>
                </a:solidFill>
                <a:latin typeface="宋体"/>
                <a:ea typeface="宋体"/>
              </a:rPr>
              <a:t>CCD </a:t>
            </a:r>
            <a:r>
              <a:rPr lang="zh-CN" sz="1200" b="1">
                <a:solidFill>
                  <a:srgbClr val="FFFFFF"/>
                </a:solidFill>
                <a:latin typeface="宋体"/>
                <a:ea typeface="宋体"/>
              </a:rPr>
              <a:t>振镜校正与视觉定位</a:t>
            </a:r>
            <a:endParaRPr/>
          </a:p>
        </p:txBody>
      </p:sp>
      <p:sp>
        <p:nvSpPr>
          <p:cNvPr id="373" name="" descr="{&quot;isTemplate&quot;:true,&quot;type&quot;:&quot;text&quot;}"/>
          <p:cNvSpPr txBox="1"/>
          <p:nvPr/>
        </p:nvSpPr>
        <p:spPr>
          <a:xfrm rot="0" flipH="0" flipV="0">
            <a:off x="4505325" y="2619375"/>
            <a:ext cx="3181350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多点阵标定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+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振镜扫描畸变数字补偿，光学校准精度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±3μm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，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PCB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加工精度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≤15μm</a:t>
            </a:r>
            <a:endParaRPr/>
          </a:p>
        </p:txBody>
      </p:sp>
      <p:sp>
        <p:nvSpPr>
          <p:cNvPr id="374" name=""/>
          <p:cNvSpPr/>
          <p:nvPr/>
        </p:nvSpPr>
        <p:spPr>
          <a:xfrm rot="0" flipH="0" flipV="0">
            <a:off x="8010525" y="2047875"/>
            <a:ext cx="3514725" cy="3857625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75" name=""/>
          <p:cNvSpPr/>
          <p:nvPr/>
        </p:nvSpPr>
        <p:spPr>
          <a:xfrm rot="0" flipH="0" flipV="0">
            <a:off x="8010525" y="2047875"/>
            <a:ext cx="3514725" cy="438150"/>
          </a:xfrm>
          <a:custGeom>
            <a:pathLst>
              <a:path w="369" h="46">
                <a:moveTo>
                  <a:pt x="357" y="0"/>
                </a:moveTo>
                <a:cubicBezTo>
                  <a:pt x="364" y="0"/>
                  <a:pt x="369" y="5"/>
                  <a:pt x="369" y="12"/>
                </a:cubicBezTo>
                <a:lnTo>
                  <a:pt x="369" y="46"/>
                </a:lnTo>
                <a:lnTo>
                  <a:pt x="0" y="46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357" y="0"/>
                </a:lnTo>
                <a:close/>
              </a:path>
            </a:pathLst>
          </a:custGeom>
          <a:solidFill>
            <a:srgbClr val="F26B40"/>
          </a:solidFill>
          <a:ln/>
        </p:spPr>
        <p:txBody>
          <a:bodyPr/>
          <a:p/>
        </p:txBody>
      </p:sp>
      <p:sp>
        <p:nvSpPr>
          <p:cNvPr id="376" name="" descr="{&quot;isTemplate&quot;:true,&quot;type&quot;:&quot;text&quot;}"/>
          <p:cNvSpPr txBox="1"/>
          <p:nvPr/>
        </p:nvSpPr>
        <p:spPr>
          <a:xfrm rot="0" flipH="0" flipV="0">
            <a:off x="8181975" y="2171700"/>
            <a:ext cx="33432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FFFFFF"/>
                </a:solidFill>
                <a:latin typeface="宋体"/>
                <a:ea typeface="宋体"/>
              </a:rPr>
              <a:t>多振镜协同控制与拼接</a:t>
            </a:r>
            <a:endParaRPr/>
          </a:p>
        </p:txBody>
      </p:sp>
      <p:sp>
        <p:nvSpPr>
          <p:cNvPr id="377" name="" descr="{&quot;isTemplate&quot;:true,&quot;type&quot;:&quot;text&quot;}"/>
          <p:cNvSpPr txBox="1"/>
          <p:nvPr/>
        </p:nvSpPr>
        <p:spPr>
          <a:xfrm rot="0" flipH="0" flipV="0">
            <a:off x="8181975" y="2619375"/>
            <a:ext cx="3171825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统一调度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+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坐标补偿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+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边缘校准，实现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15μm </a:t>
            </a: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级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高精度拼接，消除间隙、重影</a:t>
            </a:r>
            <a:endParaRPr/>
          </a:p>
        </p:txBody>
      </p:sp>
      <p:sp>
        <p:nvSpPr>
          <p:cNvPr id="378" name=""/>
          <p:cNvSpPr/>
          <p:nvPr/>
        </p:nvSpPr>
        <p:spPr>
          <a:xfrm rot="0" flipH="0" flipV="0">
            <a:off x="666750" y="6038850"/>
            <a:ext cx="10858500" cy="476250"/>
          </a:xfrm>
          <a:prstGeom prst="roundRect">
            <a:avLst>
              <a:gd name="adj" fmla="val 20000"/>
            </a:avLst>
          </a:prstGeom>
          <a:solidFill>
            <a:srgbClr val="A81810"/>
          </a:solidFill>
          <a:ln/>
        </p:spPr>
        <p:txBody>
          <a:bodyPr/>
          <a:p/>
        </p:txBody>
      </p:sp>
      <p:sp>
        <p:nvSpPr>
          <p:cNvPr id="379" name="" descr="{&quot;isTemplate&quot;:true,&quot;type&quot;:&quot;text&quot;}"/>
          <p:cNvSpPr txBox="1"/>
          <p:nvPr/>
        </p:nvSpPr>
        <p:spPr>
          <a:xfrm rot="0" flipH="0" flipV="0">
            <a:off x="857250" y="619125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E79B"/>
                </a:solidFill>
                <a:latin typeface="宋体"/>
                <a:ea typeface="宋体"/>
              </a:rPr>
              <a:t>关键指标</a:t>
            </a:r>
            <a:endParaRPr/>
          </a:p>
        </p:txBody>
      </p:sp>
      <p:sp>
        <p:nvSpPr>
          <p:cNvPr id="380" name="" descr="{&quot;isTemplate&quot;:true,&quot;type&quot;:&quot;text&quot;}"/>
          <p:cNvSpPr txBox="1"/>
          <p:nvPr/>
        </p:nvSpPr>
        <p:spPr>
          <a:xfrm rot="0" flipH="0" flipV="0">
            <a:off x="1600200" y="6153150"/>
            <a:ext cx="97345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机器视觉定位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≤2μm ·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激光扫描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≤3μm ·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拼接精度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≤15μm · </a:t>
            </a: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整机加工精度</a:t>
            </a:r>
            <a:r>
              <a:rPr lang="en-US" sz="1050">
                <a:solidFill>
                  <a:srgbClr val="FFFFFF"/>
                </a:solidFill>
                <a:latin typeface="微软雅黑"/>
                <a:ea typeface="微软雅黑"/>
              </a:rPr>
              <a:t> ≤±15μm</a:t>
            </a:r>
            <a:endParaRPr/>
          </a:p>
        </p:txBody>
      </p:sp>
      <p:sp>
        <p:nvSpPr>
          <p:cNvPr id="381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82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383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384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08 / 13</a:t>
            </a:r>
            <a:endParaRPr/>
          </a:p>
        </p:txBody>
      </p:sp>
    </p:spTree>
  </p:cSld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385" name="" descr="&lt;Slide style={{ width: '1280px', height: '720px', background: '#FFFFFF', padding: '0px' }}&gt;&#10;&#10;  {/* A 区留白 */}&#10;  &lt;Box style={{ height: 40 }} /&gt;&#10;&#10;  {/* B 区标题块 */}&#10;  &lt;Box style={{ height: 60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其他关键技术成果&lt;/Text&gt;&#10;  &lt;/Box&gt;&#10;&#10;  {/* C 区内容 */}&#10;  &lt;Box style={{ flex: 1, paddingLeft: 70, paddingRight: 70, paddingTop: 24, paddingBottom: 24, flexDirection: 'row', gap: 24 }}&gt;&#10;&#10;    {/* 高速旋转打标 */}&#10;    &lt;Box style={{ flex: 1, border: '1px solid #E5E7EB', borderRadius: 14, background: '#FFFFFF', flexDirection: 'column', overflow: 'hidden' }}&gt;&#10;      &lt;Box style={{ height: 52, background: '#C42819', justifyContent: 'center', paddingLeft: 22 }}&gt;&#10;        &lt;Text style={{ fontSize: 20, fontWeight: 'bold', color: '#FFFFFF', fontFamily: '宋体' }}&gt;高速旋转打标方案&lt;/Text&gt;&#10;      &lt;/Box&gt;&#10;      &lt;Box style={{ flex: 1, paddingTop: 22, paddingBottom: 22, paddingLeft: 24, paddingRight: 24 }}&gt;&#10;        &lt;Text style={{ fontSize: 16, color: '#333333', fontFamily: '微软雅黑', lineHeight: 1.7 }}&gt;&#10;          将平面控制拓展至旋转轴，通过同步轴控制与振镜控制，实现加工速度与品质达到行业顶尖水平。&#10;        &lt;/Text&gt;&#10;      &lt;/Box&gt;&#10;    &lt;/Box&gt;&#10;&#10;    {/* 稳定耐久性测试 */}&#10;    &lt;Box style={{ flex: 1, border: '1px solid #E5E7EB', borderRadius: 14, background: '#FFFFFF', flexDirection: 'column', overflow: 'hidden' }}&gt;&#10;      &lt;Box style={{ height: 52, background: '#EE5530', justifyContent: 'center', paddingLeft: 22 }}&gt;&#10;        &lt;Text style={{ fontSize: 20, fontWeight: 'bold', color: '#FFFFFF', fontFamily: '宋体' }}&gt;稳定耐久性测试方案&lt;/Text&gt;&#10;      &lt;/Box&gt;&#10;      &lt;Box style={{ flex: 1, paddingTop: 22, paddingBottom: 22, paddingLeft: 24, paddingRight: 24 }}&gt;&#10;        &lt;Text style={{ fontSize: 16, color: '#333333', fontFamily: '微软雅黑', lineHeight: 1.7 }}&gt;&#10;          产品测试由定性转为量化自动化，支持设备 24 小时不间断稳定运行，满足高可靠性市场需求。&#10;        &lt;/Text&gt;&#10;      &lt;/Box&gt;&#10;    &lt;/Box&gt;&#10;&#10;    {/* EtherCAT 引进 */}&#10;    &lt;Box style={{ flex: 1, border: '1px solid #E5E7EB', borderRadius: 14, background: '#FFFFFF', flexDirection: 'column', overflow: 'hidden' }}&gt;&#10;      &lt;Box style={{ height: 52, background: '#F26B40', justifyContent: 'center', paddingLeft: 22 }}&gt;&#10;        &lt;Text style={{ fontSize: 20, fontWeight: 'bold', color: '#FFFFFF', fontFamily: '宋体' }}&gt;EtherCAT 总线技术引进&lt;/Text&gt;&#10;      &lt;/Box&gt;&#10;      &lt;Box style={{ flex: 1, paddingTop: 22, paddingBottom: 22, paddingLeft: 24, paddingRight: 24 }}&gt;&#10;        &lt;Text style={{ fontSize: 16, color: '#333333', fontFamily: '微软雅黑', lineHeight: 1.7 }}&gt;&#10;          为公司导入先进工业总线控制技术，实现国产替代，夯实新一代控制硬件研发基础。&#10;        &lt;/Text&gt;&#10;      &lt;/Box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9 / 12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87" name=""/>
          <p:cNvSpPr/>
          <p:nvPr/>
        </p:nvSpPr>
        <p:spPr>
          <a:xfrm rot="0" flipH="0" flipV="0">
            <a:off x="666750" y="51435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88" name="" descr="{&quot;isTemplate&quot;:true,&quot;type&quot;:&quot;text&quot;}"/>
          <p:cNvSpPr txBox="1"/>
          <p:nvPr/>
        </p:nvSpPr>
        <p:spPr>
          <a:xfrm rot="0" flipH="0" flipV="0">
            <a:off x="895350" y="485775"/>
            <a:ext cx="24384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其他关键技术成果</a:t>
            </a:r>
            <a:endParaRPr/>
          </a:p>
        </p:txBody>
      </p:sp>
      <p:sp>
        <p:nvSpPr>
          <p:cNvPr id="389" name=""/>
          <p:cNvSpPr/>
          <p:nvPr/>
        </p:nvSpPr>
        <p:spPr>
          <a:xfrm rot="0" flipH="0" flipV="0">
            <a:off x="666750" y="1181100"/>
            <a:ext cx="3467100" cy="52959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90" name=""/>
          <p:cNvSpPr/>
          <p:nvPr/>
        </p:nvSpPr>
        <p:spPr>
          <a:xfrm rot="0" flipH="0" flipV="0">
            <a:off x="666750" y="1181100"/>
            <a:ext cx="3467100" cy="495300"/>
          </a:xfrm>
          <a:custGeom>
            <a:pathLst>
              <a:path w="364" h="52">
                <a:moveTo>
                  <a:pt x="350" y="0"/>
                </a:moveTo>
                <a:cubicBezTo>
                  <a:pt x="358" y="0"/>
                  <a:pt x="364" y="6"/>
                  <a:pt x="364" y="14"/>
                </a:cubicBezTo>
                <a:lnTo>
                  <a:pt x="364" y="52"/>
                </a:lnTo>
                <a:lnTo>
                  <a:pt x="0" y="52"/>
                </a:lnTo>
                <a:lnTo>
                  <a:pt x="0" y="14"/>
                </a:lnTo>
                <a:cubicBezTo>
                  <a:pt x="0" y="6"/>
                  <a:pt x="6" y="0"/>
                  <a:pt x="14" y="0"/>
                </a:cubicBezTo>
                <a:lnTo>
                  <a:pt x="350" y="0"/>
                </a:ln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391" name="" descr="{&quot;isTemplate&quot;:true,&quot;type&quot;:&quot;text&quot;}"/>
          <p:cNvSpPr txBox="1"/>
          <p:nvPr/>
        </p:nvSpPr>
        <p:spPr>
          <a:xfrm rot="0" flipH="0" flipV="0">
            <a:off x="876300" y="1314450"/>
            <a:ext cx="32575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宋体"/>
                <a:ea typeface="宋体"/>
              </a:rPr>
              <a:t>高速旋转打标方案</a:t>
            </a:r>
            <a:endParaRPr/>
          </a:p>
        </p:txBody>
      </p:sp>
      <p:sp>
        <p:nvSpPr>
          <p:cNvPr id="392" name="" descr="{&quot;isTemplate&quot;:true,&quot;type&quot;:&quot;text&quot;}"/>
          <p:cNvSpPr txBox="1"/>
          <p:nvPr/>
        </p:nvSpPr>
        <p:spPr>
          <a:xfrm rot="0" flipH="0" flipV="0">
            <a:off x="895350" y="1885950"/>
            <a:ext cx="3009900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00">
                <a:solidFill>
                  <a:srgbClr val="333333"/>
                </a:solidFill>
                <a:latin typeface="微软雅黑"/>
                <a:ea typeface="微软雅黑"/>
              </a:rPr>
              <a:t>将平面控制拓展至旋转轴，通过同步轴控制与振镜控制，实现加工速度与品质达到行业顶尖水平。</a:t>
            </a:r>
            <a:endParaRPr/>
          </a:p>
        </p:txBody>
      </p:sp>
      <p:sp>
        <p:nvSpPr>
          <p:cNvPr id="393" name=""/>
          <p:cNvSpPr/>
          <p:nvPr/>
        </p:nvSpPr>
        <p:spPr>
          <a:xfrm rot="0" flipH="0" flipV="0">
            <a:off x="4362450" y="1181100"/>
            <a:ext cx="3467100" cy="52959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94" name=""/>
          <p:cNvSpPr/>
          <p:nvPr/>
        </p:nvSpPr>
        <p:spPr>
          <a:xfrm rot="0" flipH="0" flipV="0">
            <a:off x="4362450" y="1181100"/>
            <a:ext cx="3467100" cy="495300"/>
          </a:xfrm>
          <a:custGeom>
            <a:pathLst>
              <a:path w="364" h="52">
                <a:moveTo>
                  <a:pt x="350" y="0"/>
                </a:moveTo>
                <a:cubicBezTo>
                  <a:pt x="358" y="0"/>
                  <a:pt x="364" y="6"/>
                  <a:pt x="364" y="14"/>
                </a:cubicBezTo>
                <a:lnTo>
                  <a:pt x="364" y="52"/>
                </a:lnTo>
                <a:lnTo>
                  <a:pt x="0" y="52"/>
                </a:lnTo>
                <a:lnTo>
                  <a:pt x="0" y="14"/>
                </a:lnTo>
                <a:cubicBezTo>
                  <a:pt x="0" y="6"/>
                  <a:pt x="6" y="0"/>
                  <a:pt x="14" y="0"/>
                </a:cubicBezTo>
                <a:lnTo>
                  <a:pt x="350" y="0"/>
                </a:lnTo>
                <a:close/>
              </a:path>
            </a:pathLst>
          </a:custGeom>
          <a:solidFill>
            <a:srgbClr val="EE5530"/>
          </a:solidFill>
          <a:ln/>
        </p:spPr>
        <p:txBody>
          <a:bodyPr/>
          <a:p/>
        </p:txBody>
      </p:sp>
      <p:sp>
        <p:nvSpPr>
          <p:cNvPr id="395" name="" descr="{&quot;isTemplate&quot;:true,&quot;type&quot;:&quot;text&quot;}"/>
          <p:cNvSpPr txBox="1"/>
          <p:nvPr/>
        </p:nvSpPr>
        <p:spPr>
          <a:xfrm rot="0" flipH="0" flipV="0">
            <a:off x="4572000" y="1314450"/>
            <a:ext cx="32575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宋体"/>
                <a:ea typeface="宋体"/>
              </a:rPr>
              <a:t>稳定耐久性测试方案</a:t>
            </a:r>
            <a:endParaRPr/>
          </a:p>
        </p:txBody>
      </p:sp>
      <p:sp>
        <p:nvSpPr>
          <p:cNvPr id="396" name="" descr="{&quot;isTemplate&quot;:true,&quot;type&quot;:&quot;text&quot;}"/>
          <p:cNvSpPr txBox="1"/>
          <p:nvPr/>
        </p:nvSpPr>
        <p:spPr>
          <a:xfrm rot="0" flipH="0" flipV="0">
            <a:off x="4591050" y="1885950"/>
            <a:ext cx="3009900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00">
                <a:solidFill>
                  <a:srgbClr val="333333"/>
                </a:solidFill>
                <a:latin typeface="微软雅黑"/>
                <a:ea typeface="微软雅黑"/>
              </a:rPr>
              <a:t>产品测试由定性转为量化自动化，支持设备</a:t>
            </a:r>
            <a:r>
              <a:rPr lang="en-US" sz="1200">
                <a:solidFill>
                  <a:srgbClr val="333333"/>
                </a:solidFill>
                <a:latin typeface="微软雅黑"/>
                <a:ea typeface="微软雅黑"/>
              </a:rPr>
              <a:t> 24 </a:t>
            </a:r>
            <a:r>
              <a:rPr lang="zh-CN" sz="1200">
                <a:solidFill>
                  <a:srgbClr val="333333"/>
                </a:solidFill>
                <a:latin typeface="微软雅黑"/>
                <a:ea typeface="微软雅黑"/>
              </a:rPr>
              <a:t>小时不间断稳定运行，满足高可靠性市场需求。</a:t>
            </a:r>
            <a:endParaRPr/>
          </a:p>
        </p:txBody>
      </p:sp>
      <p:sp>
        <p:nvSpPr>
          <p:cNvPr id="397" name=""/>
          <p:cNvSpPr/>
          <p:nvPr/>
        </p:nvSpPr>
        <p:spPr>
          <a:xfrm rot="0" flipH="0" flipV="0">
            <a:off x="8058150" y="1181100"/>
            <a:ext cx="3467100" cy="52959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98" name=""/>
          <p:cNvSpPr/>
          <p:nvPr/>
        </p:nvSpPr>
        <p:spPr>
          <a:xfrm rot="0" flipH="0" flipV="0">
            <a:off x="8058150" y="1181100"/>
            <a:ext cx="3467100" cy="495300"/>
          </a:xfrm>
          <a:custGeom>
            <a:pathLst>
              <a:path w="364" h="52">
                <a:moveTo>
                  <a:pt x="350" y="0"/>
                </a:moveTo>
                <a:cubicBezTo>
                  <a:pt x="358" y="0"/>
                  <a:pt x="364" y="6"/>
                  <a:pt x="364" y="14"/>
                </a:cubicBezTo>
                <a:lnTo>
                  <a:pt x="364" y="52"/>
                </a:lnTo>
                <a:lnTo>
                  <a:pt x="0" y="52"/>
                </a:lnTo>
                <a:lnTo>
                  <a:pt x="0" y="14"/>
                </a:lnTo>
                <a:cubicBezTo>
                  <a:pt x="0" y="6"/>
                  <a:pt x="6" y="0"/>
                  <a:pt x="14" y="0"/>
                </a:cubicBezTo>
                <a:lnTo>
                  <a:pt x="350" y="0"/>
                </a:lnTo>
                <a:close/>
              </a:path>
            </a:pathLst>
          </a:custGeom>
          <a:solidFill>
            <a:srgbClr val="F26B40"/>
          </a:solidFill>
          <a:ln/>
        </p:spPr>
        <p:txBody>
          <a:bodyPr/>
          <a:p/>
        </p:txBody>
      </p:sp>
      <p:sp>
        <p:nvSpPr>
          <p:cNvPr id="399" name="" descr="{&quot;isTemplate&quot;:true,&quot;type&quot;:&quot;text&quot;}"/>
          <p:cNvSpPr txBox="1"/>
          <p:nvPr/>
        </p:nvSpPr>
        <p:spPr>
          <a:xfrm rot="0" flipH="0" flipV="0">
            <a:off x="8267700" y="1314450"/>
            <a:ext cx="32575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宋体"/>
                <a:ea typeface="宋体"/>
              </a:rPr>
              <a:t>EtherCAT </a:t>
            </a:r>
            <a:r>
              <a:rPr lang="zh-CN" sz="1500" b="1">
                <a:solidFill>
                  <a:srgbClr val="FFFFFF"/>
                </a:solidFill>
                <a:latin typeface="宋体"/>
                <a:ea typeface="宋体"/>
              </a:rPr>
              <a:t>总线技术引进</a:t>
            </a:r>
            <a:endParaRPr/>
          </a:p>
        </p:txBody>
      </p:sp>
      <p:sp>
        <p:nvSpPr>
          <p:cNvPr id="400" name="" descr="{&quot;isTemplate&quot;:true,&quot;type&quot;:&quot;text&quot;}"/>
          <p:cNvSpPr txBox="1"/>
          <p:nvPr/>
        </p:nvSpPr>
        <p:spPr>
          <a:xfrm rot="0" flipH="0" flipV="0">
            <a:off x="8286750" y="1885950"/>
            <a:ext cx="3009900" cy="6286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00">
                <a:solidFill>
                  <a:srgbClr val="333333"/>
                </a:solidFill>
                <a:latin typeface="微软雅黑"/>
                <a:ea typeface="微软雅黑"/>
              </a:rPr>
              <a:t>为公司导入先进工业总线控制技术，实现国产替代，夯实新一代控制硬件研发基础。</a:t>
            </a:r>
            <a:endParaRPr/>
          </a:p>
        </p:txBody>
      </p:sp>
      <p:sp>
        <p:nvSpPr>
          <p:cNvPr id="401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402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403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404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09 / 12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6" name="" descr="&lt;Slide style={{ width: '1280px', height: '720px', background: '#FFFFFF', padding: '0px' }}&gt;&#10;&#10;  {/* A 区留白 */}&#10;  &lt;Box style={{ height: 32 }} /&gt;&#10;&#10;  {/* B 区标题块 */}&#10;  &lt;Box style={{ height: 56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未来三年工作目标&lt;/Text&gt;&#10;  &lt;/Box&gt;&#10;&#10;  {/* C 区内容 */}&#10;  &lt;Box style={{ flex: 1, paddingLeft: 70, paddingRight: 70, paddingTop: 12, paddingBottom: 20, flexDirection: 'column' }}&gt;&#10;&#10;    {/* 顶部：底层逻辑主线 */}&#10;    &lt;Box style={{ background: 'linear-gradient(90deg, #A81810 0%, #C42819 60%, #EE5530 100%)', borderRadius: 12, paddingTop: 14, paddingBottom: 14, paddingLeft: 22, paddingRight: 22, flexDirection: 'row', alignItems: 'center' }}&gt;&#10;      &lt;Text style={{ fontSize: 17, fontWeight: 'bold', color: '#FFE79B', fontFamily: '宋体', letterSpacing: 1 }}&gt;底层逻辑&lt;/Text&gt;&#10;      &lt;Box style={{ width: 1, height: 22, background: 'rgba(255,255,255,0.4)', marginLeft: 16, marginRight: 16 }} /&gt;&#10;      &lt;Text style={{ flex: 1, fontSize: 16, color: '#FFFFFF', fontFamily: '微软雅黑', lineHeight: 1.5 }}&gt;&#10;        硬件性能越来越强、门槛越来越低、成本越来越低 —— 沿同一主线三步布局：&lt;span style={{ color: '#FFE79B', fontWeight: 'bold' }}&gt;标准筑基 → 消费落地 → 芯片自主&lt;/span&gt;&#10;      &lt;/Text&gt;&#10;    &lt;/Box&gt;&#10;&#10;    {/* 三年递进目标 */}&#10;    &lt;Box style={{ flex: 1, flexDirection: 'column', justifyContent: 'center', marginTop: 12 }}&gt;&#10;&#10;      {/* 2026 标准筑基 */}&#10;      &lt;Box style={{ flexDirection: 'row', alignItems: 'stretch', border: '1px solid #E5E7EB', borderRadius: 12, overflow: 'hidden' }}&gt;&#10;        &lt;Box style={{ width: 120, background: '#C42819', justifyContent: 'center', alignItems: 'center', flexDirection: 'column' }}&gt;&#10;          &lt;Text style={{ fontSize: 26, fontWeight: 'bold', color: '#FFFFFF', fontFamily: '微软雅黑' }}&gt;2026&lt;/Text&gt;&#10;          &lt;Text style={{ fontSize: 15, color: '#FFE79B', fontFamily: '微软雅黑', marginTop: 4 }}&gt;标准筑基&lt;/Text&gt;&#10;        &lt;/Box&gt;&#10;        &lt;Box style={{ flex: 1, paddingTop: 14, paddingBottom: 14, paddingLeft: 20, paddingRight: 20, flexDirection: 'column', justifyContent: 'center' }}&gt;&#10;          &lt;Text style={{ fontSize: 15, color: '#C42819', fontFamily: '微软雅黑', fontWeight: 'bold' }}&gt;逻辑：先把核心能力标准化、模块化，统一到一张控制卡&lt;/Text&gt;&#10;          &lt;Box style={{ flexDirection: 'row', flexWrap: 'wrap', gap: 8, marginTop: 8 }}&gt;&#10;            {['EtherCAT 标准化控制卡', '多轴插补 / PSO / 纳秒级触发', '2 个应用案例', '降本 15%'].map((t, j) =&gt; (&#10;              &lt;Box key={j} style={{ background: '#FBF7F2', borderRadius: 8, paddingTop: 5, paddingBottom: 5, paddingLeft: 12, paddingRight: 12 }}&gt;&#10;                &lt;Text style={{ fontSize: 13, color: '#333333', fontFamily: '微软雅黑' }}&gt;{t}&lt;/Text&gt;&#10;              &lt;/Box&gt;&#10;            ))}&#10;          &lt;/Box&gt;&#10;        &lt;/Box&gt;&#10;      &lt;/Box&gt;&#10;&#10;      {/* 递进箭头 */}&#10;      &lt;Box style={{ height: 22, justifyContent: 'center', alignItems: 'center' }}&gt;&#10;        &lt;Text style={{ fontSize: 18, color: '#E19825', fontFamily: '微软雅黑' }}&gt;↓ 成本更低 · 门槛更低&lt;/Text&gt;&#10;      &lt;/Box&gt;&#10;&#10;      {/* 2027 消费落地 */}&#10;      &lt;Box style={{ flexDirection: 'row', alignItems: 'stretch', border: '1px solid #E5E7EB', borderRadius: 12, overflow: 'hidden' }}&gt;&#10;        &lt;Box style={{ width: 120, background: '#EE5530', justifyContent: 'center', alignItems: 'center', flexDirection: 'column' }}&gt;&#10;          &lt;Text style={{ fontSize: 26, fontWeight: 'bold', color: '#FFFFFF', fontFamily: '微软雅黑' }}&gt;2027&lt;/Text&gt;&#10;          &lt;Text style={{ fontSize: 15, color: '#FFE7D6', fontFamily: '微软雅黑', marginTop: 4 }}&gt;消费落地&lt;/Text&gt;&#10;        &lt;/Box&gt;&#10;        &lt;Box style={{ flex: 1, paddingTop: 14, paddingBottom: 14, paddingLeft: 20, paddingRight: 20, flexDirection: 'column', justifyContent: 'center' }}&gt;&#10;          &lt;Text style={{ fontSize: 15, color: '#EE5530', fontFamily: '微软雅黑', fontWeight: 'bold' }}&gt;逻辑：激光加工硬件已便宜到&quot;大家都用得起&quot;，顺势向消费级下沉&lt;/Text&gt;&#10;          &lt;Box style={{ flexDirection: 'row', flexWrap: 'wrap', gap: 8, marginTop: 8 }}&gt;&#10;            {['ESP32 消费级打标模组', '成本 ≤ 工业方案 20%', '量产 3000 套', '一键式操作'].map((t, j) =&gt; (&#10;              &lt;Box key={j} style={{ background: '#FBF7F2', borderRadius: 8, paddingTop: 5, paddingBottom: 5, paddingLeft: 12, paddingRight: 12 }}&gt;&#10;                &lt;Text style={{ fontSize: 13, color: '#333333', fontFamily: '微软雅黑' }}&gt;{t}&lt;/Text&gt;&#10;              &lt;/Box&gt;&#10;            ))}&#10;          &lt;/Box&gt;&#10;        &lt;/Box&gt;&#10;      &lt;/Box&gt;&#10;&#10;      {/* 递进箭头 */}&#10;      &lt;Box style={{ height: 22, justifyContent: 'center', alignItems: 'center' }}&gt;&#10;        &lt;Text style={{ fontSize: 18, color: '#E19825', fontFamily: '微软雅黑' }}&gt;↓ 性能更强 · 向上整合&lt;/Text&gt;&#10;      &lt;/Box&gt;&#10;&#10;      {/* 2028 芯片自主 */}&#10;      &lt;Box style={{ flexDirection: 'row', alignItems: 'stretch', border: '1px solid #E5E7EB', borderRadius: 12, overflow: 'hidden' }}&gt;&#10;        &lt;Box style={{ width: 120, background: '#F26B40', justifyContent: 'center', alignItems: 'center', flexDirection: 'column' }}&gt;&#10;          &lt;Text style={{ fontSize: 26, fontWeight: 'bold', color: '#FFFFFF', fontFamily: '微软雅黑' }}&gt;2028&lt;/Text&gt;&#10;          &lt;Text style={{ fontSize: 15, color: '#FFE7D6', fontFamily: '微软雅黑', marginTop: 4 }}&gt;芯片自主&lt;/Text&gt;&#10;        &lt;/Box&gt;&#10;        &lt;Box style={{ flex: 1, paddingTop: 14, paddingBottom: 14, paddingLeft: 20, paddingRight: 20, flexDirection: 'column', justifyContent: 'center' }}&gt;&#10;          &lt;Text style={{ fontSize: 15, color: '#C42819', fontFamily: '微软雅黑', fontWeight: 'bold' }}&gt;逻辑：MCU+FPGA 核心板产品化，为具备&quot;自己造芯片&quot;能力奠基&lt;/Text&gt;&#10;          &lt;Box style={{ flexDirection: 'row', flexWrap: 'wrap', gap: 8, marginTop: 8 }}&gt;&#10;            {['MCU+FPGA 核心板产品化', '3 家厂商参考设计', '体积缩 15% · 成本降 25%', 'SoC 化验证 + 可行性报告'].map((t, j) =&gt; (&#10;              &lt;Box key={j} style={{ background: '#FBF7F2', borderRadius: 8, paddingTop: 5, paddingBottom: 5, paddingLeft: 12, paddingRight: 12 }}&gt;&#10;                &lt;Text style={{ fontSize: 13, color: '#333333', fontFamily: '微软雅黑' }}&gt;{t}&lt;/Text&gt;&#10;              &lt;/Box&gt;&#10;            ))}&#10;          &lt;/Box&gt;&#10;        &lt;/Box&gt;&#10;      &lt;/Box&gt;&#10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10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" name=""/>
          <p:cNvSpPr/>
          <p:nvPr/>
        </p:nvSpPr>
        <p:spPr>
          <a:xfrm rot="0" flipH="0" flipV="0">
            <a:off x="666750" y="41910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9" name="" descr="{&quot;isTemplate&quot;:true,&quot;type&quot;:&quot;text&quot;}"/>
          <p:cNvSpPr txBox="1"/>
          <p:nvPr/>
        </p:nvSpPr>
        <p:spPr>
          <a:xfrm rot="0" flipH="0" flipV="0">
            <a:off x="895350" y="390525"/>
            <a:ext cx="24384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未来三年工作目标</a:t>
            </a:r>
            <a:endParaRPr/>
          </a:p>
        </p:txBody>
      </p:sp>
      <p:sp>
        <p:nvSpPr>
          <p:cNvPr id="20" name=""/>
          <p:cNvSpPr/>
          <p:nvPr/>
        </p:nvSpPr>
        <p:spPr>
          <a:xfrm rot="0" flipH="0" flipV="0">
            <a:off x="666750" y="952500"/>
            <a:ext cx="10858500" cy="542925"/>
          </a:xfrm>
          <a:prstGeom prst="roundRect">
            <a:avLst>
              <a:gd name="adj" fmla="val 21053"/>
            </a:avLst>
          </a:prstGeom>
          <a:gradFill>
            <a:gsLst>
              <a:gs pos="0">
                <a:srgbClr val="A81810"/>
              </a:gs>
              <a:gs pos="60000">
                <a:srgbClr val="C42819"/>
              </a:gs>
              <a:gs pos="100000">
                <a:srgbClr val="EE5530"/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21" name="" descr="{&quot;isTemplate&quot;:true,&quot;type&quot;:&quot;text&quot;}"/>
          <p:cNvSpPr txBox="1"/>
          <p:nvPr/>
        </p:nvSpPr>
        <p:spPr>
          <a:xfrm rot="0" flipH="0" flipV="0">
            <a:off x="876300" y="1123950"/>
            <a:ext cx="6858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 spc="75">
                <a:solidFill>
                  <a:srgbClr val="FFE79B"/>
                </a:solidFill>
                <a:latin typeface="宋体"/>
                <a:ea typeface="宋体"/>
              </a:rPr>
              <a:t>底层逻辑</a:t>
            </a:r>
            <a:endParaRPr/>
          </a:p>
        </p:txBody>
      </p:sp>
      <p:sp>
        <p:nvSpPr>
          <p:cNvPr id="22" name=""/>
          <p:cNvSpPr/>
          <p:nvPr/>
        </p:nvSpPr>
        <p:spPr>
          <a:xfrm rot="0" flipH="0" flipV="0">
            <a:off x="1714500" y="1123950"/>
            <a:ext cx="9525" cy="209550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p/>
        </p:txBody>
      </p:sp>
      <p:sp>
        <p:nvSpPr>
          <p:cNvPr id="23" name="" descr="{&quot;isTemplate&quot;:true,&quot;type&quot;:&quot;text&quot;}"/>
          <p:cNvSpPr txBox="1"/>
          <p:nvPr/>
        </p:nvSpPr>
        <p:spPr>
          <a:xfrm rot="0" flipH="0" flipV="0">
            <a:off x="1876425" y="1085850"/>
            <a:ext cx="9439275" cy="2762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00">
                <a:solidFill>
                  <a:srgbClr val="FFFFFF"/>
                </a:solidFill>
                <a:latin typeface="微软雅黑"/>
                <a:ea typeface="微软雅黑"/>
              </a:rPr>
              <a:t>硬件性能越来越强、门槛越来越低、成本越来越低</a:t>
            </a:r>
            <a:r>
              <a:rPr lang="en-US" sz="1200">
                <a:solidFill>
                  <a:srgbClr val="FFFFFF"/>
                </a:solidFill>
                <a:latin typeface="微软雅黑"/>
                <a:ea typeface="微软雅黑"/>
              </a:rPr>
              <a:t> —— </a:t>
            </a:r>
            <a:r>
              <a:rPr lang="zh-CN" sz="1200">
                <a:solidFill>
                  <a:srgbClr val="FFFFFF"/>
                </a:solidFill>
                <a:latin typeface="微软雅黑"/>
                <a:ea typeface="微软雅黑"/>
              </a:rPr>
              <a:t>沿同一主线三步布局：</a:t>
            </a:r>
            <a:r>
              <a:rPr lang="zh-CN" sz="1200" b="1">
                <a:solidFill>
                  <a:srgbClr val="FFE79B"/>
                </a:solidFill>
                <a:latin typeface="微软雅黑"/>
                <a:ea typeface="微软雅黑"/>
              </a:rPr>
              <a:t>标准筑基</a:t>
            </a:r>
            <a:r>
              <a:rPr lang="en-US" sz="1200" b="1">
                <a:solidFill>
                  <a:srgbClr val="FFE79B"/>
                </a:solidFill>
                <a:latin typeface="微软雅黑"/>
                <a:ea typeface="微软雅黑"/>
              </a:rPr>
              <a:t> → </a:t>
            </a:r>
            <a:r>
              <a:rPr lang="zh-CN" sz="1200" b="1">
                <a:solidFill>
                  <a:srgbClr val="FFE79B"/>
                </a:solidFill>
                <a:latin typeface="微软雅黑"/>
                <a:ea typeface="微软雅黑"/>
              </a:rPr>
              <a:t>消费落地</a:t>
            </a:r>
            <a:r>
              <a:rPr lang="en-US" sz="1200" b="1">
                <a:solidFill>
                  <a:srgbClr val="FFE79B"/>
                </a:solidFill>
                <a:latin typeface="微软雅黑"/>
                <a:ea typeface="微软雅黑"/>
              </a:rPr>
              <a:t> → </a:t>
            </a:r>
            <a:r>
              <a:rPr lang="zh-CN" sz="1200" b="1">
                <a:solidFill>
                  <a:srgbClr val="FFE79B"/>
                </a:solidFill>
                <a:latin typeface="微软雅黑"/>
                <a:ea typeface="微软雅黑"/>
              </a:rPr>
              <a:t>芯片自主</a:t>
            </a:r>
            <a:endParaRPr/>
          </a:p>
        </p:txBody>
      </p:sp>
      <p:sp>
        <p:nvSpPr>
          <p:cNvPr id="24" name=""/>
          <p:cNvSpPr/>
          <p:nvPr/>
        </p:nvSpPr>
        <p:spPr>
          <a:xfrm rot="0" flipH="0" flipV="0">
            <a:off x="666750" y="2714625"/>
            <a:ext cx="10858500" cy="762000"/>
          </a:xfrm>
          <a:prstGeom prst="roundRect">
            <a:avLst>
              <a:gd name="adj" fmla="val 15000"/>
            </a:avLst>
          </a:prstGeom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5" name=""/>
          <p:cNvSpPr/>
          <p:nvPr/>
        </p:nvSpPr>
        <p:spPr>
          <a:xfrm rot="0" flipH="0" flipV="0">
            <a:off x="666750" y="2714625"/>
            <a:ext cx="1143000" cy="762000"/>
          </a:xfrm>
          <a:custGeom>
            <a:pathLst>
              <a:path w="120" h="80">
                <a:moveTo>
                  <a:pt x="120" y="80"/>
                </a:moveTo>
                <a:lnTo>
                  <a:pt x="12" y="80"/>
                </a:lnTo>
                <a:cubicBezTo>
                  <a:pt x="5" y="80"/>
                  <a:pt x="0" y="75"/>
                  <a:pt x="0" y="68"/>
                </a:cubicBez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120" y="0"/>
                </a:ln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26" name="" descr="{&quot;isTemplate&quot;:true,&quot;type&quot;:&quot;text&quot;}"/>
          <p:cNvSpPr txBox="1"/>
          <p:nvPr/>
        </p:nvSpPr>
        <p:spPr>
          <a:xfrm rot="0" flipH="0" flipV="0">
            <a:off x="923925" y="2838450"/>
            <a:ext cx="63817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FFFFF"/>
                </a:solidFill>
                <a:latin typeface="微软雅黑"/>
                <a:ea typeface="微软雅黑"/>
              </a:rPr>
              <a:t>2026</a:t>
            </a:r>
            <a:endParaRPr/>
          </a:p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952500" y="318135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E79B"/>
                </a:solidFill>
                <a:latin typeface="微软雅黑"/>
                <a:ea typeface="微软雅黑"/>
              </a:rPr>
              <a:t>标准筑基</a:t>
            </a:r>
            <a:endParaRPr/>
          </a:p>
        </p:txBody>
      </p:sp>
      <p:sp>
        <p:nvSpPr>
          <p:cNvPr id="28" name="" descr="{&quot;isTemplate&quot;:true,&quot;type&quot;:&quot;text&quot;}"/>
          <p:cNvSpPr txBox="1"/>
          <p:nvPr/>
        </p:nvSpPr>
        <p:spPr>
          <a:xfrm rot="0" flipH="0" flipV="0">
            <a:off x="2000250" y="2847975"/>
            <a:ext cx="9334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逻辑：先把核心能力标准化、模块化，统一到一张控制卡</a:t>
            </a:r>
            <a:endParaRPr/>
          </a:p>
        </p:txBody>
      </p:sp>
      <p:sp>
        <p:nvSpPr>
          <p:cNvPr id="29" name=""/>
          <p:cNvSpPr/>
          <p:nvPr/>
        </p:nvSpPr>
        <p:spPr>
          <a:xfrm rot="0" flipH="0" flipV="0">
            <a:off x="2000250" y="3095625"/>
            <a:ext cx="151447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30" name="" descr="{&quot;isTemplate&quot;:true,&quot;type&quot;:&quot;text&quot;}"/>
          <p:cNvSpPr txBox="1"/>
          <p:nvPr/>
        </p:nvSpPr>
        <p:spPr>
          <a:xfrm rot="0" flipH="0" flipV="0">
            <a:off x="2114550" y="3143250"/>
            <a:ext cx="12858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EtherCAT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标准化控制卡</a:t>
            </a:r>
            <a:endParaRPr/>
          </a:p>
        </p:txBody>
      </p:sp>
      <p:sp>
        <p:nvSpPr>
          <p:cNvPr id="31" name=""/>
          <p:cNvSpPr/>
          <p:nvPr/>
        </p:nvSpPr>
        <p:spPr>
          <a:xfrm rot="0" flipH="0" flipV="0">
            <a:off x="3590925" y="3095625"/>
            <a:ext cx="181927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32" name="" descr="{&quot;isTemplate&quot;:true,&quot;type&quot;:&quot;text&quot;}"/>
          <p:cNvSpPr txBox="1"/>
          <p:nvPr/>
        </p:nvSpPr>
        <p:spPr>
          <a:xfrm rot="0" flipH="0" flipV="0">
            <a:off x="3705225" y="3143250"/>
            <a:ext cx="15906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多轴插补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/ PSO /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纳秒级触发</a:t>
            </a:r>
            <a:endParaRPr/>
          </a:p>
        </p:txBody>
      </p:sp>
      <p:sp>
        <p:nvSpPr>
          <p:cNvPr id="33" name=""/>
          <p:cNvSpPr/>
          <p:nvPr/>
        </p:nvSpPr>
        <p:spPr>
          <a:xfrm rot="0" flipH="0" flipV="0">
            <a:off x="5486400" y="3095625"/>
            <a:ext cx="96202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34" name="" descr="{&quot;isTemplate&quot;:true,&quot;type&quot;:&quot;text&quot;}"/>
          <p:cNvSpPr txBox="1"/>
          <p:nvPr/>
        </p:nvSpPr>
        <p:spPr>
          <a:xfrm rot="0" flipH="0" flipV="0">
            <a:off x="5600700" y="3143250"/>
            <a:ext cx="7334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2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个应用案例</a:t>
            </a:r>
            <a:endParaRPr/>
          </a:p>
        </p:txBody>
      </p:sp>
      <p:sp>
        <p:nvSpPr>
          <p:cNvPr id="35" name=""/>
          <p:cNvSpPr/>
          <p:nvPr/>
        </p:nvSpPr>
        <p:spPr>
          <a:xfrm rot="0" flipH="0" flipV="0">
            <a:off x="6524625" y="3095625"/>
            <a:ext cx="77152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36" name="" descr="{&quot;isTemplate&quot;:true,&quot;type&quot;:&quot;text&quot;}"/>
          <p:cNvSpPr txBox="1"/>
          <p:nvPr/>
        </p:nvSpPr>
        <p:spPr>
          <a:xfrm rot="0" flipH="0" flipV="0">
            <a:off x="6638925" y="3143250"/>
            <a:ext cx="5429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降本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15%</a:t>
            </a:r>
            <a:endParaRPr/>
          </a:p>
        </p:txBody>
      </p:sp>
      <p:sp>
        <p:nvSpPr>
          <p:cNvPr id="37" name="" descr="{&quot;isTemplate&quot;:true,&quot;type&quot;:&quot;text&quot;}"/>
          <p:cNvSpPr txBox="1"/>
          <p:nvPr/>
        </p:nvSpPr>
        <p:spPr>
          <a:xfrm rot="0" flipH="0" flipV="0">
            <a:off x="5257800" y="3476625"/>
            <a:ext cx="16859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E19825"/>
                </a:solidFill>
                <a:latin typeface="微软雅黑"/>
                <a:ea typeface="微软雅黑"/>
              </a:rPr>
              <a:t>↓ </a:t>
            </a:r>
            <a:r>
              <a:rPr lang="zh-CN" sz="1350">
                <a:solidFill>
                  <a:srgbClr val="E19825"/>
                </a:solidFill>
                <a:latin typeface="微软雅黑"/>
                <a:ea typeface="微软雅黑"/>
              </a:rPr>
              <a:t>成本更低</a:t>
            </a:r>
            <a:r>
              <a:rPr lang="en-US" sz="1350">
                <a:solidFill>
                  <a:srgbClr val="E19825"/>
                </a:solidFill>
                <a:latin typeface="微软雅黑"/>
                <a:ea typeface="微软雅黑"/>
              </a:rPr>
              <a:t> · </a:t>
            </a:r>
            <a:r>
              <a:rPr lang="zh-CN" sz="1350">
                <a:solidFill>
                  <a:srgbClr val="E19825"/>
                </a:solidFill>
                <a:latin typeface="微软雅黑"/>
                <a:ea typeface="微软雅黑"/>
              </a:rPr>
              <a:t>门槛更低</a:t>
            </a:r>
            <a:endParaRPr/>
          </a:p>
        </p:txBody>
      </p:sp>
      <p:sp>
        <p:nvSpPr>
          <p:cNvPr id="38" name=""/>
          <p:cNvSpPr/>
          <p:nvPr/>
        </p:nvSpPr>
        <p:spPr>
          <a:xfrm rot="0" flipH="0" flipV="0">
            <a:off x="666750" y="3686175"/>
            <a:ext cx="10858500" cy="762000"/>
          </a:xfrm>
          <a:prstGeom prst="roundRect">
            <a:avLst>
              <a:gd name="adj" fmla="val 15000"/>
            </a:avLst>
          </a:prstGeom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9" name=""/>
          <p:cNvSpPr/>
          <p:nvPr/>
        </p:nvSpPr>
        <p:spPr>
          <a:xfrm rot="0" flipH="0" flipV="0">
            <a:off x="666750" y="3686175"/>
            <a:ext cx="1143000" cy="762000"/>
          </a:xfrm>
          <a:custGeom>
            <a:pathLst>
              <a:path w="120" h="80">
                <a:moveTo>
                  <a:pt x="120" y="80"/>
                </a:moveTo>
                <a:lnTo>
                  <a:pt x="12" y="80"/>
                </a:lnTo>
                <a:cubicBezTo>
                  <a:pt x="5" y="80"/>
                  <a:pt x="0" y="75"/>
                  <a:pt x="0" y="68"/>
                </a:cubicBez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120" y="0"/>
                </a:lnTo>
                <a:close/>
              </a:path>
            </a:pathLst>
          </a:custGeom>
          <a:solidFill>
            <a:srgbClr val="EE5530"/>
          </a:solidFill>
          <a:ln/>
        </p:spPr>
        <p:txBody>
          <a:bodyPr/>
          <a:p/>
        </p:txBody>
      </p:sp>
      <p:sp>
        <p:nvSpPr>
          <p:cNvPr id="40" name="" descr="{&quot;isTemplate&quot;:true,&quot;type&quot;:&quot;text&quot;}"/>
          <p:cNvSpPr txBox="1"/>
          <p:nvPr/>
        </p:nvSpPr>
        <p:spPr>
          <a:xfrm rot="0" flipH="0" flipV="0">
            <a:off x="923925" y="3810000"/>
            <a:ext cx="63817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FFFFF"/>
                </a:solidFill>
                <a:latin typeface="微软雅黑"/>
                <a:ea typeface="微软雅黑"/>
              </a:rPr>
              <a:t>2027</a:t>
            </a:r>
            <a:endParaRPr/>
          </a:p>
        </p:txBody>
      </p:sp>
      <p:sp>
        <p:nvSpPr>
          <p:cNvPr id="41" name="" descr="{&quot;isTemplate&quot;:true,&quot;type&quot;:&quot;text&quot;}"/>
          <p:cNvSpPr txBox="1"/>
          <p:nvPr/>
        </p:nvSpPr>
        <p:spPr>
          <a:xfrm rot="0" flipH="0" flipV="0">
            <a:off x="952500" y="415290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E7D6"/>
                </a:solidFill>
                <a:latin typeface="微软雅黑"/>
                <a:ea typeface="微软雅黑"/>
              </a:rPr>
              <a:t>消费落地</a:t>
            </a:r>
            <a:endParaRPr/>
          </a:p>
        </p:txBody>
      </p:sp>
      <p:sp>
        <p:nvSpPr>
          <p:cNvPr id="42" name="" descr="{&quot;isTemplate&quot;:true,&quot;type&quot;:&quot;text&quot;}"/>
          <p:cNvSpPr txBox="1"/>
          <p:nvPr/>
        </p:nvSpPr>
        <p:spPr>
          <a:xfrm rot="0" flipH="0" flipV="0">
            <a:off x="2000250" y="3819525"/>
            <a:ext cx="9334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EE5530"/>
                </a:solidFill>
                <a:latin typeface="微软雅黑"/>
                <a:ea typeface="微软雅黑"/>
              </a:rPr>
              <a:t>逻辑：激光加工硬件已便宜到</a:t>
            </a:r>
            <a:r>
              <a:rPr lang="en-US" sz="1125" b="1">
                <a:solidFill>
                  <a:srgbClr val="EE5530"/>
                </a:solidFill>
                <a:latin typeface="微软雅黑"/>
                <a:ea typeface="微软雅黑"/>
              </a:rPr>
              <a:t>"</a:t>
            </a:r>
            <a:r>
              <a:rPr lang="zh-CN" sz="1125" b="1">
                <a:solidFill>
                  <a:srgbClr val="EE5530"/>
                </a:solidFill>
                <a:latin typeface="微软雅黑"/>
                <a:ea typeface="微软雅黑"/>
              </a:rPr>
              <a:t>大家都用得起</a:t>
            </a:r>
            <a:r>
              <a:rPr lang="en-US" sz="1125" b="1">
                <a:solidFill>
                  <a:srgbClr val="EE5530"/>
                </a:solidFill>
                <a:latin typeface="微软雅黑"/>
                <a:ea typeface="微软雅黑"/>
              </a:rPr>
              <a:t>"</a:t>
            </a:r>
            <a:r>
              <a:rPr lang="zh-CN" sz="1125" b="1">
                <a:solidFill>
                  <a:srgbClr val="EE5530"/>
                </a:solidFill>
                <a:latin typeface="微软雅黑"/>
                <a:ea typeface="微软雅黑"/>
              </a:rPr>
              <a:t>，顺势向消费级下沉</a:t>
            </a:r>
            <a:endParaRPr/>
          </a:p>
        </p:txBody>
      </p:sp>
      <p:sp>
        <p:nvSpPr>
          <p:cNvPr id="43" name=""/>
          <p:cNvSpPr/>
          <p:nvPr/>
        </p:nvSpPr>
        <p:spPr>
          <a:xfrm rot="0" flipH="0" flipV="0">
            <a:off x="2000250" y="4067175"/>
            <a:ext cx="147637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44" name="" descr="{&quot;isTemplate&quot;:true,&quot;type&quot;:&quot;text&quot;}"/>
          <p:cNvSpPr txBox="1"/>
          <p:nvPr/>
        </p:nvSpPr>
        <p:spPr>
          <a:xfrm rot="0" flipH="0" flipV="0">
            <a:off x="2114550" y="4114800"/>
            <a:ext cx="12477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ESP32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消费级打标模组</a:t>
            </a:r>
            <a:endParaRPr/>
          </a:p>
        </p:txBody>
      </p:sp>
      <p:sp>
        <p:nvSpPr>
          <p:cNvPr id="45" name=""/>
          <p:cNvSpPr/>
          <p:nvPr/>
        </p:nvSpPr>
        <p:spPr>
          <a:xfrm rot="0" flipH="0" flipV="0">
            <a:off x="3552825" y="4067175"/>
            <a:ext cx="143827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3667125" y="4114800"/>
            <a:ext cx="12096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成本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≤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工业方案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20%</a:t>
            </a:r>
            <a:endParaRPr/>
          </a:p>
        </p:txBody>
      </p:sp>
      <p:sp>
        <p:nvSpPr>
          <p:cNvPr id="47" name=""/>
          <p:cNvSpPr/>
          <p:nvPr/>
        </p:nvSpPr>
        <p:spPr>
          <a:xfrm rot="0" flipH="0" flipV="0">
            <a:off x="5067300" y="4067175"/>
            <a:ext cx="952500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48" name="" descr="{&quot;isTemplate&quot;:true,&quot;type&quot;:&quot;text&quot;}"/>
          <p:cNvSpPr txBox="1"/>
          <p:nvPr/>
        </p:nvSpPr>
        <p:spPr>
          <a:xfrm rot="0" flipH="0" flipV="0">
            <a:off x="5181600" y="4114800"/>
            <a:ext cx="7239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量产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3000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套</a:t>
            </a:r>
            <a:endParaRPr/>
          </a:p>
        </p:txBody>
      </p:sp>
      <p:sp>
        <p:nvSpPr>
          <p:cNvPr id="49" name=""/>
          <p:cNvSpPr/>
          <p:nvPr/>
        </p:nvSpPr>
        <p:spPr>
          <a:xfrm rot="0" flipH="0" flipV="0">
            <a:off x="6096000" y="4067175"/>
            <a:ext cx="84772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50" name="" descr="{&quot;isTemplate&quot;:true,&quot;type&quot;:&quot;text&quot;}"/>
          <p:cNvSpPr txBox="1"/>
          <p:nvPr/>
        </p:nvSpPr>
        <p:spPr>
          <a:xfrm rot="0" flipH="0" flipV="0">
            <a:off x="6210300" y="4114800"/>
            <a:ext cx="6191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一键式操作</a:t>
            </a:r>
            <a:endParaRPr/>
          </a:p>
        </p:txBody>
      </p:sp>
      <p:sp>
        <p:nvSpPr>
          <p:cNvPr id="51" name="" descr="{&quot;isTemplate&quot;:true,&quot;type&quot;:&quot;text&quot;}"/>
          <p:cNvSpPr txBox="1"/>
          <p:nvPr/>
        </p:nvSpPr>
        <p:spPr>
          <a:xfrm rot="0" flipH="0" flipV="0">
            <a:off x="5257800" y="4448175"/>
            <a:ext cx="16859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E19825"/>
                </a:solidFill>
                <a:latin typeface="微软雅黑"/>
                <a:ea typeface="微软雅黑"/>
              </a:rPr>
              <a:t>↓ </a:t>
            </a:r>
            <a:r>
              <a:rPr lang="zh-CN" sz="1350">
                <a:solidFill>
                  <a:srgbClr val="E19825"/>
                </a:solidFill>
                <a:latin typeface="微软雅黑"/>
                <a:ea typeface="微软雅黑"/>
              </a:rPr>
              <a:t>性能更强</a:t>
            </a:r>
            <a:r>
              <a:rPr lang="en-US" sz="1350">
                <a:solidFill>
                  <a:srgbClr val="E19825"/>
                </a:solidFill>
                <a:latin typeface="微软雅黑"/>
                <a:ea typeface="微软雅黑"/>
              </a:rPr>
              <a:t> · </a:t>
            </a:r>
            <a:r>
              <a:rPr lang="zh-CN" sz="1350">
                <a:solidFill>
                  <a:srgbClr val="E19825"/>
                </a:solidFill>
                <a:latin typeface="微软雅黑"/>
                <a:ea typeface="微软雅黑"/>
              </a:rPr>
              <a:t>向上整合</a:t>
            </a:r>
            <a:endParaRPr/>
          </a:p>
        </p:txBody>
      </p:sp>
      <p:sp>
        <p:nvSpPr>
          <p:cNvPr id="52" name=""/>
          <p:cNvSpPr/>
          <p:nvPr/>
        </p:nvSpPr>
        <p:spPr>
          <a:xfrm rot="0" flipH="0" flipV="0">
            <a:off x="666750" y="4657725"/>
            <a:ext cx="10858500" cy="762000"/>
          </a:xfrm>
          <a:prstGeom prst="roundRect">
            <a:avLst>
              <a:gd name="adj" fmla="val 15000"/>
            </a:avLst>
          </a:prstGeom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53" name=""/>
          <p:cNvSpPr/>
          <p:nvPr/>
        </p:nvSpPr>
        <p:spPr>
          <a:xfrm rot="0" flipH="0" flipV="0">
            <a:off x="666750" y="4657725"/>
            <a:ext cx="1143000" cy="762000"/>
          </a:xfrm>
          <a:custGeom>
            <a:pathLst>
              <a:path w="120" h="80">
                <a:moveTo>
                  <a:pt x="120" y="80"/>
                </a:moveTo>
                <a:lnTo>
                  <a:pt x="12" y="80"/>
                </a:lnTo>
                <a:cubicBezTo>
                  <a:pt x="5" y="80"/>
                  <a:pt x="0" y="75"/>
                  <a:pt x="0" y="68"/>
                </a:cubicBez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120" y="0"/>
                </a:lnTo>
                <a:close/>
              </a:path>
            </a:pathLst>
          </a:custGeom>
          <a:solidFill>
            <a:srgbClr val="F26B40"/>
          </a:solidFill>
          <a:ln/>
        </p:spPr>
        <p:txBody>
          <a:bodyPr/>
          <a:p/>
        </p:txBody>
      </p:sp>
      <p:sp>
        <p:nvSpPr>
          <p:cNvPr id="54" name="" descr="{&quot;isTemplate&quot;:true,&quot;type&quot;:&quot;text&quot;}"/>
          <p:cNvSpPr txBox="1"/>
          <p:nvPr/>
        </p:nvSpPr>
        <p:spPr>
          <a:xfrm rot="0" flipH="0" flipV="0">
            <a:off x="923925" y="4781550"/>
            <a:ext cx="63817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FFFFF"/>
                </a:solidFill>
                <a:latin typeface="微软雅黑"/>
                <a:ea typeface="微软雅黑"/>
              </a:rPr>
              <a:t>2028</a:t>
            </a:r>
            <a:endParaRPr/>
          </a:p>
        </p:txBody>
      </p:sp>
      <p:sp>
        <p:nvSpPr>
          <p:cNvPr id="55" name="" descr="{&quot;isTemplate&quot;:true,&quot;type&quot;:&quot;text&quot;}"/>
          <p:cNvSpPr txBox="1"/>
          <p:nvPr/>
        </p:nvSpPr>
        <p:spPr>
          <a:xfrm rot="0" flipH="0" flipV="0">
            <a:off x="952500" y="512445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E7D6"/>
                </a:solidFill>
                <a:latin typeface="微软雅黑"/>
                <a:ea typeface="微软雅黑"/>
              </a:rPr>
              <a:t>芯片自主</a:t>
            </a:r>
            <a:endParaRPr/>
          </a:p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2000250" y="4791075"/>
            <a:ext cx="9334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逻辑：</a:t>
            </a:r>
            <a:r>
              <a:rPr lang="en-US" sz="1125" b="1">
                <a:solidFill>
                  <a:srgbClr val="C42819"/>
                </a:solidFill>
                <a:latin typeface="微软雅黑"/>
                <a:ea typeface="微软雅黑"/>
              </a:rPr>
              <a:t>MCU+FPGA </a:t>
            </a: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核心板产品化，为具备</a:t>
            </a:r>
            <a:r>
              <a:rPr lang="en-US" sz="1125" b="1">
                <a:solidFill>
                  <a:srgbClr val="C42819"/>
                </a:solidFill>
                <a:latin typeface="微软雅黑"/>
                <a:ea typeface="微软雅黑"/>
              </a:rPr>
              <a:t>"</a:t>
            </a: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自己造芯片</a:t>
            </a:r>
            <a:r>
              <a:rPr lang="en-US" sz="1125" b="1">
                <a:solidFill>
                  <a:srgbClr val="C42819"/>
                </a:solidFill>
                <a:latin typeface="微软雅黑"/>
                <a:ea typeface="微软雅黑"/>
              </a:rPr>
              <a:t>"</a:t>
            </a:r>
            <a:r>
              <a:rPr lang="zh-CN" sz="1125" b="1">
                <a:solidFill>
                  <a:srgbClr val="C42819"/>
                </a:solidFill>
                <a:latin typeface="微软雅黑"/>
                <a:ea typeface="微软雅黑"/>
              </a:rPr>
              <a:t>能力奠基</a:t>
            </a:r>
            <a:endParaRPr/>
          </a:p>
        </p:txBody>
      </p:sp>
      <p:sp>
        <p:nvSpPr>
          <p:cNvPr id="57" name=""/>
          <p:cNvSpPr/>
          <p:nvPr/>
        </p:nvSpPr>
        <p:spPr>
          <a:xfrm rot="0" flipH="0" flipV="0">
            <a:off x="2000250" y="5038725"/>
            <a:ext cx="164782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2114550" y="5086350"/>
            <a:ext cx="14192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MCU+FPGA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核心板产品化</a:t>
            </a:r>
            <a:endParaRPr/>
          </a:p>
        </p:txBody>
      </p:sp>
      <p:sp>
        <p:nvSpPr>
          <p:cNvPr id="59" name=""/>
          <p:cNvSpPr/>
          <p:nvPr/>
        </p:nvSpPr>
        <p:spPr>
          <a:xfrm rot="0" flipH="0" flipV="0">
            <a:off x="3724275" y="5038725"/>
            <a:ext cx="120967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60" name="" descr="{&quot;isTemplate&quot;:true,&quot;type&quot;:&quot;text&quot;}"/>
          <p:cNvSpPr txBox="1"/>
          <p:nvPr/>
        </p:nvSpPr>
        <p:spPr>
          <a:xfrm rot="0" flipH="0" flipV="0">
            <a:off x="3838575" y="5086350"/>
            <a:ext cx="9810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3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家厂商参考设计</a:t>
            </a:r>
            <a:endParaRPr/>
          </a:p>
        </p:txBody>
      </p:sp>
      <p:sp>
        <p:nvSpPr>
          <p:cNvPr id="61" name=""/>
          <p:cNvSpPr/>
          <p:nvPr/>
        </p:nvSpPr>
        <p:spPr>
          <a:xfrm rot="0" flipH="0" flipV="0">
            <a:off x="5010150" y="5038725"/>
            <a:ext cx="1685925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5124450" y="5086350"/>
            <a:ext cx="14573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体积缩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15% ·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成本降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25%</a:t>
            </a:r>
            <a:endParaRPr/>
          </a:p>
        </p:txBody>
      </p:sp>
      <p:sp>
        <p:nvSpPr>
          <p:cNvPr id="63" name=""/>
          <p:cNvSpPr/>
          <p:nvPr/>
        </p:nvSpPr>
        <p:spPr>
          <a:xfrm rot="0" flipH="0" flipV="0">
            <a:off x="6772275" y="5038725"/>
            <a:ext cx="1638300" cy="247650"/>
          </a:xfrm>
          <a:prstGeom prst="roundRect">
            <a:avLst>
              <a:gd name="adj" fmla="val 30769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64" name="" descr="{&quot;isTemplate&quot;:true,&quot;type&quot;:&quot;text&quot;}"/>
          <p:cNvSpPr txBox="1"/>
          <p:nvPr/>
        </p:nvSpPr>
        <p:spPr>
          <a:xfrm rot="0" flipH="0" flipV="0">
            <a:off x="6886575" y="5086350"/>
            <a:ext cx="14097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SoC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化验证</a:t>
            </a:r>
            <a:r>
              <a:rPr lang="en-US" sz="975">
                <a:solidFill>
                  <a:srgbClr val="333333"/>
                </a:solidFill>
                <a:latin typeface="微软雅黑"/>
                <a:ea typeface="微软雅黑"/>
              </a:rPr>
              <a:t> + </a:t>
            </a:r>
            <a:r>
              <a:rPr lang="zh-CN" sz="975">
                <a:solidFill>
                  <a:srgbClr val="333333"/>
                </a:solidFill>
                <a:latin typeface="微软雅黑"/>
                <a:ea typeface="微软雅黑"/>
              </a:rPr>
              <a:t>可行性报告</a:t>
            </a:r>
            <a:endParaRPr/>
          </a:p>
        </p:txBody>
      </p:sp>
      <p:sp>
        <p:nvSpPr>
          <p:cNvPr id="65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66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67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68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10 / 13</a:t>
            </a:r>
            <a:endParaRPr/>
          </a:p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69" name="" descr="&lt;Slide style={{ width: '1280px', height: '720px', background: '#FFFFFF', padding: '0px' }}&gt;&#10;&#10;  {/* A 区留白 */}&#10;  &lt;Box style={{ height: 36 }} /&gt;&#10;&#10;  {/* B 区标题块 */}&#10;  &lt;Box style={{ height: 58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EtherCAT 项目 · 战略意义&lt;/Text&gt;&#10;  &lt;/Box&gt;&#10;&#10;  {/* C 区内容 */}&#10;  &lt;Box style={{ flex: 1, paddingLeft: 70, paddingRight: 70, paddingTop: 14, paddingBottom: 20, flexDirection: 'column' }}&gt;&#10;&#10;    {/* 上半：历史规律 vs 未来趋势 */}&#10;    &lt;Box style={{ flexDirection: 'row', gap: 20 }}&gt;&#10;      {/* 左：轴控卡历史规律 */}&#10;      &lt;Box style={{ flex: 1, border: '1px solid #E5E7EB', borderRadius: 12, background: '#FBF7F2', paddingTop: 16, paddingBottom: 16, paddingLeft: 20, paddingRight: 20, flexDirection: 'column' }}&gt;&#10;        &lt;Text style={{ fontSize: 18, fontWeight: 'bold', color: '#6B7280', fontFamily: '宋体' }}&gt;历史规律 · 轴控卡&lt;/Text&gt;&#10;        &lt;Box style={{ flexDirection: 'column', marginTop: 12, gap: 2 }}&gt;&#10;          {[&#10;            ['早期', '均为专用控制卡方案'],&#10;            ['转折', 'PLC 性能增强 + EtherCAT 总线出现'],&#10;            ['结果', '轴控功能逐渐集成到 PLC 中'],&#10;          ].map((it, i) =&gt; (&#10;            &lt;Box key={i} style={{ flexDirection: 'row', alignItems: 'flex-start' }}&gt;&#10;              &lt;Box style={{ width: 8, height: 8, borderRadius: 4, background: '#9CA3AF', marginTop: 7, marginRight: 10 }} /&gt;&#10;              &lt;Box style={{ flex: 1 }}&gt;&#10;                &lt;Text style={{ fontSize: 14, color: '#6B7280', fontFamily: '微软雅黑', fontWeight: 'bold' }}&gt;{it[0]}&lt;/Text&gt;&#10;                &lt;Text style={{ fontSize: 14, color: '#333333', fontFamily: '微软雅黑', marginTop: 1, lineHeight: 1.4 }}&gt;{it[1]}&lt;/Text&gt;&#10;              &lt;/Box&gt;&#10;            &lt;/Box&gt;&#10;          ))}&#10;        &lt;/Box&gt;&#10;      &lt;/Box&gt;&#10;&#10;      {/* 中：类比箭头 */}&#10;      &lt;Box style={{ width: 40, justifyContent: 'center', alignItems: 'center' }}&gt;&#10;        &lt;Text style={{ fontSize: 28, color: '#E19825', fontFamily: '微软雅黑', fontWeight: 'bold' }}&gt;⟹&lt;/Text&gt;&#10;      &lt;/Box&gt;&#10;&#10;      {/* 右：振镜卡未来趋势 */}&#10;      &lt;Box style={{ flex: 1, border: '2px solid #C42819', borderRadius: 12, background: '#FFFFFF', paddingTop: 16, paddingBottom: 16, paddingLeft: 20, paddingRight: 20, flexDirection: 'column' }}&gt;&#10;        &lt;Text style={{ fontSize: 18, fontWeight: 'bold', color: '#C42819', fontFamily: '宋体' }}&gt;未来趋势 · 振镜卡&lt;/Text&gt;&#10;        &lt;Box style={{ flexDirection: 'column', marginTop: 12, gap: 2 }}&gt;&#10;          {[&#10;            ['现状', '振镜控制卡为当前主营业务'],&#10;            ['驱动', '芯片算力持续增强、成本不断下降'],&#10;            ['趋势', '必然与 PLC 融合（重演轴控卡规律）'],&#10;          ].map((it, i) =&gt; (&#10;            &lt;Box key={i} style={{ flexDirection: 'row', alignItems: 'flex-start' }}&gt;&#10;              &lt;Box style={{ width: 8, height: 8, borderRadius: 4, background: '#C42819', marginTop: 7, marginRight: 10 }} /&gt;&#10;              &lt;Box style={{ flex: 1 }}&gt;&#10;                &lt;Text style={{ fontSize: 14, color: '#C42819', fontFamily: '微软雅黑', fontWeight: 'bold' }}&gt;{it[0]}&lt;/Text&gt;&#10;                &lt;Text style={{ fontSize: 14, color: '#333333', fontFamily: '微软雅黑', marginTop: 1, lineHeight: 1.4 }}&gt;{it[1]}&lt;/Text&gt;&#10;              &lt;/Box&gt;&#10;            &lt;/Box&gt;&#10;          ))}&#10;        &lt;/Box&gt;&#10;      &lt;/Box&gt;&#10;    &lt;/Box&gt;&#10;&#10;    {/* 下半：战略结论 */}&#10;    &lt;Box style={{ flex: 1, background: 'linear-gradient(180deg, #C42819 0%, #A81810 100%)', borderRadius: 14, marginTop: 18, paddingTop: 20, paddingBottom: 20, paddingLeft: 26, paddingRight: 26, flexDirection: 'column', justifyContent: 'center' }}&gt;&#10;      &lt;Box style={{ flexDirection: 'row', alignItems: 'center', gap: 10 }}&gt;&#10;        &lt;Box style={{ background: '#E19825', borderRadius: 6, paddingTop: 4, paddingBottom: 4, paddingLeft: 12, paddingRight: 12 }}&gt;&#10;          &lt;Text style={{ fontSize: 14, color: '#FFFFFF', fontFamily: '微软雅黑', fontWeight: 'bold' }}&gt;战略意义&lt;/Text&gt;&#10;        &lt;/Box&gt;&#10;        &lt;Text style={{ fontSize: 18, fontWeight: 'bold', color: '#FFFFFF', fontFamily: '宋体' }}&gt;主动顺应历史规律，抢占标准制定先机&lt;/Text&gt;&#10;      &lt;/Box&gt;&#10;&#10;      &lt;Box style={{ flexDirection: 'column', gap: 12, marginTop: 16 }}&gt;&#10;        {[&#10;          ['主动作为', '公司 EtherCAT 项目主动顺应这一历史规律，由我们主动推动振镜卡融入 PLC 生态这一历史进程。'],&#10;          ['标准先机', '振镜控制尚未进入 PLCopen 标准——若我们主导振镜卡融入 PLC 生态，有望成为该领域的事实标准制定者。'],&#10;          ['普惠行业', '以标准制定者身份，推动振镜控制技术普惠全行业、赋能所有用户。'],&#10;        ].map((it, i) =&gt; (&#10;          &lt;Box key={i} style={{ flexDirection: 'row', alignItems: 'flex-start' }}&gt;&#10;            &lt;Box style={{ width: 8, height: 8, borderRadius: 4, background: '#FFE79B', marginTop: 8, marginRight: 12 }} /&gt;&#10;            &lt;Box style={{ flex: 1 }}&gt;&#10;              &lt;Text style={{ fontSize: 15, color: '#FFE79B', fontFamily: '微软雅黑', fontWeight: 'bold' }}&gt;{it[0]}&lt;/Text&gt;&#10;              &lt;Text style={{ fontSize: 15, color: '#FFFFFF', fontFamily: '微软雅黑', marginTop: 2, lineHeight: 1.5 }}&gt;{it[1]}&lt;/Text&gt;&#10;            &lt;/Box&gt;&#10;          &lt;/Box&gt;&#10;        ))}&#10;      &lt;/Box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11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71" name=""/>
          <p:cNvSpPr/>
          <p:nvPr/>
        </p:nvSpPr>
        <p:spPr>
          <a:xfrm rot="0" flipH="0" flipV="0">
            <a:off x="666750" y="466725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72" name="" descr="{&quot;isTemplate&quot;:true,&quot;type&quot;:&quot;text&quot;}"/>
          <p:cNvSpPr txBox="1"/>
          <p:nvPr/>
        </p:nvSpPr>
        <p:spPr>
          <a:xfrm rot="0" flipH="0" flipV="0">
            <a:off x="895350" y="438150"/>
            <a:ext cx="36290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71616"/>
                </a:solidFill>
                <a:latin typeface="宋体"/>
                <a:ea typeface="宋体"/>
              </a:rPr>
              <a:t>EtherCAT </a:t>
            </a: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项目</a:t>
            </a:r>
            <a:r>
              <a:rPr lang="en-US" sz="2400" b="1">
                <a:solidFill>
                  <a:srgbClr val="171616"/>
                </a:solidFill>
                <a:latin typeface="宋体"/>
                <a:ea typeface="宋体"/>
              </a:rPr>
              <a:t> · </a:t>
            </a: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战略意义</a:t>
            </a:r>
            <a:endParaRPr/>
          </a:p>
        </p:txBody>
      </p:sp>
      <p:sp>
        <p:nvSpPr>
          <p:cNvPr id="73" name=""/>
          <p:cNvSpPr/>
          <p:nvPr/>
        </p:nvSpPr>
        <p:spPr>
          <a:xfrm rot="0" flipH="0" flipV="0">
            <a:off x="666750" y="1028700"/>
            <a:ext cx="5048250" cy="1866900"/>
          </a:xfrm>
          <a:prstGeom prst="roundRect">
            <a:avLst>
              <a:gd name="adj" fmla="val 6122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74" name="" descr="{&quot;isTemplate&quot;:true,&quot;type&quot;:&quot;text&quot;}"/>
          <p:cNvSpPr txBox="1"/>
          <p:nvPr/>
        </p:nvSpPr>
        <p:spPr>
          <a:xfrm rot="0" flipH="0" flipV="0">
            <a:off x="857250" y="1181100"/>
            <a:ext cx="46672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6B7280"/>
                </a:solidFill>
                <a:latin typeface="宋体"/>
                <a:ea typeface="宋体"/>
              </a:rPr>
              <a:t>历史规律</a:t>
            </a:r>
            <a:r>
              <a:rPr lang="en-US" sz="1350" b="1">
                <a:solidFill>
                  <a:srgbClr val="6B7280"/>
                </a:solidFill>
                <a:latin typeface="宋体"/>
                <a:ea typeface="宋体"/>
              </a:rPr>
              <a:t> · </a:t>
            </a:r>
            <a:r>
              <a:rPr lang="zh-CN" sz="1350" b="1">
                <a:solidFill>
                  <a:srgbClr val="6B7280"/>
                </a:solidFill>
                <a:latin typeface="宋体"/>
                <a:ea typeface="宋体"/>
              </a:rPr>
              <a:t>轴控卡</a:t>
            </a:r>
            <a:endParaRPr/>
          </a:p>
        </p:txBody>
      </p:sp>
      <p:sp>
        <p:nvSpPr>
          <p:cNvPr id="75" name=""/>
          <p:cNvSpPr/>
          <p:nvPr/>
        </p:nvSpPr>
        <p:spPr>
          <a:xfrm rot="0" flipH="0" flipV="0">
            <a:off x="857250" y="15716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9CA3AF"/>
          </a:solidFill>
          <a:ln/>
        </p:spPr>
        <p:txBody>
          <a:bodyPr/>
          <a:p/>
        </p:txBody>
      </p:sp>
      <p:sp>
        <p:nvSpPr>
          <p:cNvPr id="76" name="" descr="{&quot;isTemplate&quot;:true,&quot;type&quot;:&quot;text&quot;}"/>
          <p:cNvSpPr txBox="1"/>
          <p:nvPr/>
        </p:nvSpPr>
        <p:spPr>
          <a:xfrm rot="0" flipH="0" flipV="0">
            <a:off x="1028700" y="1504950"/>
            <a:ext cx="4495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6B7280"/>
                </a:solidFill>
                <a:latin typeface="微软雅黑"/>
                <a:ea typeface="微软雅黑"/>
              </a:rPr>
              <a:t>早期</a:t>
            </a:r>
            <a:endParaRPr/>
          </a:p>
        </p:txBody>
      </p:sp>
      <p:sp>
        <p:nvSpPr>
          <p:cNvPr id="77" name="" descr="{&quot;isTemplate&quot;:true,&quot;type&quot;:&quot;text&quot;}"/>
          <p:cNvSpPr txBox="1"/>
          <p:nvPr/>
        </p:nvSpPr>
        <p:spPr>
          <a:xfrm rot="0" flipH="0" flipV="0">
            <a:off x="1028700" y="1676400"/>
            <a:ext cx="449580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均为专用控制卡方案</a:t>
            </a:r>
            <a:endParaRPr/>
          </a:p>
        </p:txBody>
      </p:sp>
      <p:sp>
        <p:nvSpPr>
          <p:cNvPr id="78" name=""/>
          <p:cNvSpPr/>
          <p:nvPr/>
        </p:nvSpPr>
        <p:spPr>
          <a:xfrm rot="0" flipH="0" flipV="0">
            <a:off x="857250" y="19907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9CA3AF"/>
          </a:solidFill>
          <a:ln/>
        </p:spPr>
        <p:txBody>
          <a:bodyPr/>
          <a:p/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1028700" y="1924050"/>
            <a:ext cx="4495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6B7280"/>
                </a:solidFill>
                <a:latin typeface="微软雅黑"/>
                <a:ea typeface="微软雅黑"/>
              </a:rPr>
              <a:t>转折</a:t>
            </a:r>
            <a:endParaRPr/>
          </a:p>
        </p:txBody>
      </p:sp>
      <p:sp>
        <p:nvSpPr>
          <p:cNvPr id="80" name="" descr="{&quot;isTemplate&quot;:true,&quot;type&quot;:&quot;text&quot;}"/>
          <p:cNvSpPr txBox="1"/>
          <p:nvPr/>
        </p:nvSpPr>
        <p:spPr>
          <a:xfrm rot="0" flipH="0" flipV="0">
            <a:off x="1028700" y="2095500"/>
            <a:ext cx="449580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PLC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性能增强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+ EtherCAT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总线出现</a:t>
            </a:r>
            <a:endParaRPr/>
          </a:p>
        </p:txBody>
      </p:sp>
      <p:sp>
        <p:nvSpPr>
          <p:cNvPr id="81" name=""/>
          <p:cNvSpPr/>
          <p:nvPr/>
        </p:nvSpPr>
        <p:spPr>
          <a:xfrm rot="0" flipH="0" flipV="0">
            <a:off x="857250" y="24098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9CA3AF"/>
          </a:solidFill>
          <a:ln/>
        </p:spPr>
        <p:txBody>
          <a:bodyPr/>
          <a:p/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1028700" y="2343150"/>
            <a:ext cx="4495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6B7280"/>
                </a:solidFill>
                <a:latin typeface="微软雅黑"/>
                <a:ea typeface="微软雅黑"/>
              </a:rPr>
              <a:t>结果</a:t>
            </a:r>
            <a:endParaRPr/>
          </a:p>
        </p:txBody>
      </p:sp>
      <p:sp>
        <p:nvSpPr>
          <p:cNvPr id="83" name="" descr="{&quot;isTemplate&quot;:true,&quot;type&quot;:&quot;text&quot;}"/>
          <p:cNvSpPr txBox="1"/>
          <p:nvPr/>
        </p:nvSpPr>
        <p:spPr>
          <a:xfrm rot="0" flipH="0" flipV="0">
            <a:off x="1028700" y="2514600"/>
            <a:ext cx="449580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轴控功能逐渐集成到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PLC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中</a:t>
            </a:r>
            <a:endParaRPr/>
          </a:p>
        </p:txBody>
      </p:sp>
      <p:sp>
        <p:nvSpPr>
          <p:cNvPr id="84" name="" descr="{&quot;isTemplate&quot;:true,&quot;type&quot;:&quot;text&quot;}"/>
          <p:cNvSpPr txBox="1"/>
          <p:nvPr/>
        </p:nvSpPr>
        <p:spPr>
          <a:xfrm rot="0" flipH="0" flipV="0">
            <a:off x="5962650" y="1800225"/>
            <a:ext cx="276225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2100" b="1">
                <a:solidFill>
                  <a:srgbClr val="E19825"/>
                </a:solidFill>
                <a:latin typeface="微软雅黑"/>
                <a:ea typeface="微软雅黑"/>
              </a:rPr>
              <a:t>⟹</a:t>
            </a:r>
            <a:endParaRPr/>
          </a:p>
        </p:txBody>
      </p:sp>
      <p:sp>
        <p:nvSpPr>
          <p:cNvPr id="85" name=""/>
          <p:cNvSpPr/>
          <p:nvPr/>
        </p:nvSpPr>
        <p:spPr>
          <a:xfrm rot="0" flipH="0" flipV="0">
            <a:off x="6477000" y="1028700"/>
            <a:ext cx="5048250" cy="1866900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25400">
            <a:solidFill>
              <a:srgbClr val="C42819"/>
            </a:solidFill>
            <a:prstDash val="solid"/>
          </a:ln>
        </p:spPr>
        <p:txBody>
          <a:bodyPr/>
          <a:p/>
        </p:txBody>
      </p:sp>
      <p:sp>
        <p:nvSpPr>
          <p:cNvPr id="86" name="" descr="{&quot;isTemplate&quot;:true,&quot;type&quot;:&quot;text&quot;}"/>
          <p:cNvSpPr txBox="1"/>
          <p:nvPr/>
        </p:nvSpPr>
        <p:spPr>
          <a:xfrm rot="0" flipH="0" flipV="0">
            <a:off x="6667500" y="1181100"/>
            <a:ext cx="46672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C42819"/>
                </a:solidFill>
                <a:latin typeface="宋体"/>
                <a:ea typeface="宋体"/>
              </a:rPr>
              <a:t>未来趋势</a:t>
            </a:r>
            <a:r>
              <a:rPr lang="en-US" sz="1350" b="1">
                <a:solidFill>
                  <a:srgbClr val="C42819"/>
                </a:solidFill>
                <a:latin typeface="宋体"/>
                <a:ea typeface="宋体"/>
              </a:rPr>
              <a:t> · </a:t>
            </a:r>
            <a:r>
              <a:rPr lang="zh-CN" sz="1350" b="1">
                <a:solidFill>
                  <a:srgbClr val="C42819"/>
                </a:solidFill>
                <a:latin typeface="宋体"/>
                <a:ea typeface="宋体"/>
              </a:rPr>
              <a:t>振镜卡</a:t>
            </a:r>
            <a:endParaRPr/>
          </a:p>
        </p:txBody>
      </p:sp>
      <p:sp>
        <p:nvSpPr>
          <p:cNvPr id="87" name=""/>
          <p:cNvSpPr/>
          <p:nvPr/>
        </p:nvSpPr>
        <p:spPr>
          <a:xfrm rot="0" flipH="0" flipV="0">
            <a:off x="6667500" y="15716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88" name="" descr="{&quot;isTemplate&quot;:true,&quot;type&quot;:&quot;text&quot;}"/>
          <p:cNvSpPr txBox="1"/>
          <p:nvPr/>
        </p:nvSpPr>
        <p:spPr>
          <a:xfrm rot="0" flipH="0" flipV="0">
            <a:off x="6838950" y="1504950"/>
            <a:ext cx="4495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现状</a:t>
            </a:r>
            <a:endParaRPr/>
          </a:p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6838950" y="1676400"/>
            <a:ext cx="449580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振镜控制卡为当前主营业务</a:t>
            </a:r>
            <a:endParaRPr/>
          </a:p>
        </p:txBody>
      </p:sp>
      <p:sp>
        <p:nvSpPr>
          <p:cNvPr id="90" name=""/>
          <p:cNvSpPr/>
          <p:nvPr/>
        </p:nvSpPr>
        <p:spPr>
          <a:xfrm rot="0" flipH="0" flipV="0">
            <a:off x="6667500" y="19907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91" name="" descr="{&quot;isTemplate&quot;:true,&quot;type&quot;:&quot;text&quot;}"/>
          <p:cNvSpPr txBox="1"/>
          <p:nvPr/>
        </p:nvSpPr>
        <p:spPr>
          <a:xfrm rot="0" flipH="0" flipV="0">
            <a:off x="6838950" y="1924050"/>
            <a:ext cx="4495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驱动</a:t>
            </a:r>
            <a:endParaRPr/>
          </a:p>
        </p:txBody>
      </p:sp>
      <p:sp>
        <p:nvSpPr>
          <p:cNvPr id="92" name="" descr="{&quot;isTemplate&quot;:true,&quot;type&quot;:&quot;text&quot;}"/>
          <p:cNvSpPr txBox="1"/>
          <p:nvPr/>
        </p:nvSpPr>
        <p:spPr>
          <a:xfrm rot="0" flipH="0" flipV="0">
            <a:off x="6838950" y="2095500"/>
            <a:ext cx="449580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芯片算力持续增强、成本不断下降</a:t>
            </a:r>
            <a:endParaRPr/>
          </a:p>
        </p:txBody>
      </p:sp>
      <p:sp>
        <p:nvSpPr>
          <p:cNvPr id="93" name=""/>
          <p:cNvSpPr/>
          <p:nvPr/>
        </p:nvSpPr>
        <p:spPr>
          <a:xfrm rot="0" flipH="0" flipV="0">
            <a:off x="6667500" y="24098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94" name="" descr="{&quot;isTemplate&quot;:true,&quot;type&quot;:&quot;text&quot;}"/>
          <p:cNvSpPr txBox="1"/>
          <p:nvPr/>
        </p:nvSpPr>
        <p:spPr>
          <a:xfrm rot="0" flipH="0" flipV="0">
            <a:off x="6838950" y="2343150"/>
            <a:ext cx="4495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趋势</a:t>
            </a:r>
            <a:endParaRPr/>
          </a:p>
        </p:txBody>
      </p:sp>
      <p:sp>
        <p:nvSpPr>
          <p:cNvPr id="95" name="" descr="{&quot;isTemplate&quot;:true,&quot;type&quot;:&quot;text&quot;}"/>
          <p:cNvSpPr txBox="1"/>
          <p:nvPr/>
        </p:nvSpPr>
        <p:spPr>
          <a:xfrm rot="0" flipH="0" flipV="0">
            <a:off x="6838950" y="2514600"/>
            <a:ext cx="449580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必然与</a:t>
            </a:r>
            <a:r>
              <a:rPr lang="en-US" sz="1050">
                <a:solidFill>
                  <a:srgbClr val="333333"/>
                </a:solidFill>
                <a:latin typeface="微软雅黑"/>
                <a:ea typeface="微软雅黑"/>
              </a:rPr>
              <a:t> PLC </a:t>
            </a:r>
            <a:r>
              <a:rPr lang="zh-CN" sz="1050">
                <a:solidFill>
                  <a:srgbClr val="333333"/>
                </a:solidFill>
                <a:latin typeface="微软雅黑"/>
                <a:ea typeface="微软雅黑"/>
              </a:rPr>
              <a:t>融合（重演轴控卡规律）</a:t>
            </a:r>
            <a:endParaRPr/>
          </a:p>
        </p:txBody>
      </p:sp>
      <p:sp>
        <p:nvSpPr>
          <p:cNvPr id="96" name=""/>
          <p:cNvSpPr/>
          <p:nvPr/>
        </p:nvSpPr>
        <p:spPr>
          <a:xfrm rot="0" flipH="0" flipV="0">
            <a:off x="666750" y="3067050"/>
            <a:ext cx="10858500" cy="3448050"/>
          </a:xfrm>
          <a:prstGeom prst="roundRect">
            <a:avLst>
              <a:gd name="adj" fmla="val 3867"/>
            </a:avLst>
          </a:prstGeom>
          <a:gradFill>
            <a:gsLst>
              <a:gs pos="0">
                <a:srgbClr val="C42819"/>
              </a:gs>
              <a:gs pos="100000">
                <a:srgbClr val="A81810"/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97" name=""/>
          <p:cNvSpPr/>
          <p:nvPr/>
        </p:nvSpPr>
        <p:spPr>
          <a:xfrm rot="0" flipH="0" flipV="0">
            <a:off x="914400" y="3810000"/>
            <a:ext cx="762000" cy="238125"/>
          </a:xfrm>
          <a:prstGeom prst="roundRect">
            <a:avLst>
              <a:gd name="adj" fmla="val 24000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98" name="" descr="{&quot;isTemplate&quot;:true,&quot;type&quot;:&quot;text&quot;}"/>
          <p:cNvSpPr txBox="1"/>
          <p:nvPr/>
        </p:nvSpPr>
        <p:spPr>
          <a:xfrm rot="0" flipH="0" flipV="0">
            <a:off x="1028700" y="38481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FFFFFF"/>
                </a:solidFill>
                <a:latin typeface="微软雅黑"/>
                <a:ea typeface="微软雅黑"/>
              </a:rPr>
              <a:t>战略意义</a:t>
            </a:r>
            <a:endParaRPr/>
          </a:p>
        </p:txBody>
      </p:sp>
      <p:sp>
        <p:nvSpPr>
          <p:cNvPr id="99" name="" descr="{&quot;isTemplate&quot;:true,&quot;type&quot;:&quot;text&quot;}"/>
          <p:cNvSpPr txBox="1"/>
          <p:nvPr/>
        </p:nvSpPr>
        <p:spPr>
          <a:xfrm rot="0" flipH="0" flipV="0">
            <a:off x="1771650" y="3829050"/>
            <a:ext cx="29146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宋体"/>
                <a:ea typeface="宋体"/>
              </a:rPr>
              <a:t>主动顺应历史规律，抢占标准制定先机</a:t>
            </a:r>
            <a:endParaRPr/>
          </a:p>
        </p:txBody>
      </p:sp>
      <p:sp>
        <p:nvSpPr>
          <p:cNvPr id="100" name=""/>
          <p:cNvSpPr/>
          <p:nvPr/>
        </p:nvSpPr>
        <p:spPr>
          <a:xfrm rot="0" flipH="0" flipV="0">
            <a:off x="914400" y="42767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FFE79B"/>
          </a:solidFill>
          <a:ln/>
        </p:spPr>
        <p:txBody>
          <a:bodyPr/>
          <a:p/>
        </p:txBody>
      </p:sp>
      <p:sp>
        <p:nvSpPr>
          <p:cNvPr id="101" name="" descr="{&quot;isTemplate&quot;:true,&quot;type&quot;:&quot;text&quot;}"/>
          <p:cNvSpPr txBox="1"/>
          <p:nvPr/>
        </p:nvSpPr>
        <p:spPr>
          <a:xfrm rot="0" flipH="0" flipV="0">
            <a:off x="1104900" y="4200525"/>
            <a:ext cx="101727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E79B"/>
                </a:solidFill>
                <a:latin typeface="微软雅黑"/>
                <a:ea typeface="微软雅黑"/>
              </a:rPr>
              <a:t>主动作为</a:t>
            </a:r>
            <a:endParaRPr/>
          </a:p>
        </p:txBody>
      </p:sp>
      <p:sp>
        <p:nvSpPr>
          <p:cNvPr id="102" name="" descr="{&quot;isTemplate&quot;:true,&quot;type&quot;:&quot;text&quot;}"/>
          <p:cNvSpPr txBox="1"/>
          <p:nvPr/>
        </p:nvSpPr>
        <p:spPr>
          <a:xfrm rot="0" flipH="0" flipV="0">
            <a:off x="1104900" y="4391025"/>
            <a:ext cx="1017270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FFFFFF"/>
                </a:solidFill>
                <a:latin typeface="微软雅黑"/>
                <a:ea typeface="微软雅黑"/>
              </a:rPr>
              <a:t>公司</a:t>
            </a:r>
            <a:r>
              <a:rPr lang="en-US" sz="1125">
                <a:solidFill>
                  <a:srgbClr val="FFFFFF"/>
                </a:solidFill>
                <a:latin typeface="微软雅黑"/>
                <a:ea typeface="微软雅黑"/>
              </a:rPr>
              <a:t> EtherCAT </a:t>
            </a:r>
            <a:r>
              <a:rPr lang="zh-CN" sz="1125">
                <a:solidFill>
                  <a:srgbClr val="FFFFFF"/>
                </a:solidFill>
                <a:latin typeface="微软雅黑"/>
                <a:ea typeface="微软雅黑"/>
              </a:rPr>
              <a:t>项目主动顺应这一历史规律，由我们主动推动振镜卡融入</a:t>
            </a:r>
            <a:r>
              <a:rPr lang="en-US" sz="1125">
                <a:solidFill>
                  <a:srgbClr val="FFFFFF"/>
                </a:solidFill>
                <a:latin typeface="微软雅黑"/>
                <a:ea typeface="微软雅黑"/>
              </a:rPr>
              <a:t> PLC </a:t>
            </a:r>
            <a:r>
              <a:rPr lang="zh-CN" sz="1125">
                <a:solidFill>
                  <a:srgbClr val="FFFFFF"/>
                </a:solidFill>
                <a:latin typeface="微软雅黑"/>
                <a:ea typeface="微软雅黑"/>
              </a:rPr>
              <a:t>生态这一历史进程。</a:t>
            </a:r>
            <a:endParaRPr/>
          </a:p>
        </p:txBody>
      </p:sp>
      <p:sp>
        <p:nvSpPr>
          <p:cNvPr id="103" name=""/>
          <p:cNvSpPr/>
          <p:nvPr/>
        </p:nvSpPr>
        <p:spPr>
          <a:xfrm rot="0" flipH="0" flipV="0">
            <a:off x="914400" y="48387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FFE79B"/>
          </a:solidFill>
          <a:ln/>
        </p:spPr>
        <p:txBody>
          <a:bodyPr/>
          <a:p/>
        </p:txBody>
      </p:sp>
      <p:sp>
        <p:nvSpPr>
          <p:cNvPr id="104" name="" descr="{&quot;isTemplate&quot;:true,&quot;type&quot;:&quot;text&quot;}"/>
          <p:cNvSpPr txBox="1"/>
          <p:nvPr/>
        </p:nvSpPr>
        <p:spPr>
          <a:xfrm rot="0" flipH="0" flipV="0">
            <a:off x="1104900" y="4762500"/>
            <a:ext cx="101727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E79B"/>
                </a:solidFill>
                <a:latin typeface="微软雅黑"/>
                <a:ea typeface="微软雅黑"/>
              </a:rPr>
              <a:t>标准先机</a:t>
            </a:r>
            <a:endParaRPr/>
          </a:p>
        </p:txBody>
      </p:sp>
      <p:sp>
        <p:nvSpPr>
          <p:cNvPr id="105" name="" descr="{&quot;isTemplate&quot;:true,&quot;type&quot;:&quot;text&quot;}"/>
          <p:cNvSpPr txBox="1"/>
          <p:nvPr/>
        </p:nvSpPr>
        <p:spPr>
          <a:xfrm rot="0" flipH="0" flipV="0">
            <a:off x="1104900" y="4953000"/>
            <a:ext cx="1017270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FFFFFF"/>
                </a:solidFill>
                <a:latin typeface="微软雅黑"/>
                <a:ea typeface="微软雅黑"/>
              </a:rPr>
              <a:t>振镜控制尚未进入</a:t>
            </a:r>
            <a:r>
              <a:rPr lang="en-US" sz="1125">
                <a:solidFill>
                  <a:srgbClr val="FFFFFF"/>
                </a:solidFill>
                <a:latin typeface="微软雅黑"/>
                <a:ea typeface="微软雅黑"/>
              </a:rPr>
              <a:t> PLCopen </a:t>
            </a:r>
            <a:r>
              <a:rPr lang="zh-CN" sz="1125">
                <a:solidFill>
                  <a:srgbClr val="FFFFFF"/>
                </a:solidFill>
                <a:latin typeface="微软雅黑"/>
                <a:ea typeface="微软雅黑"/>
              </a:rPr>
              <a:t>标准——若我们主导振镜卡融入</a:t>
            </a:r>
            <a:r>
              <a:rPr lang="en-US" sz="1125">
                <a:solidFill>
                  <a:srgbClr val="FFFFFF"/>
                </a:solidFill>
                <a:latin typeface="微软雅黑"/>
                <a:ea typeface="微软雅黑"/>
              </a:rPr>
              <a:t> PLC </a:t>
            </a:r>
            <a:r>
              <a:rPr lang="zh-CN" sz="1125">
                <a:solidFill>
                  <a:srgbClr val="FFFFFF"/>
                </a:solidFill>
                <a:latin typeface="微软雅黑"/>
                <a:ea typeface="微软雅黑"/>
              </a:rPr>
              <a:t>生态，有望成为该领域的事实标准制定者。</a:t>
            </a:r>
            <a:endParaRPr/>
          </a:p>
        </p:txBody>
      </p:sp>
      <p:sp>
        <p:nvSpPr>
          <p:cNvPr id="106" name=""/>
          <p:cNvSpPr/>
          <p:nvPr/>
        </p:nvSpPr>
        <p:spPr>
          <a:xfrm rot="0" flipH="0" flipV="0">
            <a:off x="914400" y="54006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FFE79B"/>
          </a:solidFill>
          <a:ln/>
        </p:spPr>
        <p:txBody>
          <a:bodyPr/>
          <a:p/>
        </p:txBody>
      </p:sp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1104900" y="5324475"/>
            <a:ext cx="101727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E79B"/>
                </a:solidFill>
                <a:latin typeface="微软雅黑"/>
                <a:ea typeface="微软雅黑"/>
              </a:rPr>
              <a:t>普惠行业</a:t>
            </a:r>
            <a:endParaRPr/>
          </a:p>
        </p:txBody>
      </p:sp>
      <p:sp>
        <p:nvSpPr>
          <p:cNvPr id="108" name="" descr="{&quot;isTemplate&quot;:true,&quot;type&quot;:&quot;text&quot;}"/>
          <p:cNvSpPr txBox="1"/>
          <p:nvPr/>
        </p:nvSpPr>
        <p:spPr>
          <a:xfrm rot="0" flipH="0" flipV="0">
            <a:off x="1104900" y="5514975"/>
            <a:ext cx="1017270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FFFFFF"/>
                </a:solidFill>
                <a:latin typeface="微软雅黑"/>
                <a:ea typeface="微软雅黑"/>
              </a:rPr>
              <a:t>以标准制定者身份，推动振镜控制技术普惠全行业、赋能所有用户。</a:t>
            </a:r>
            <a:endParaRPr/>
          </a:p>
        </p:txBody>
      </p:sp>
      <p:sp>
        <p:nvSpPr>
          <p:cNvPr id="109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10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111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112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11 / 13</a:t>
            </a:r>
            <a:endParaRPr/>
          </a:p>
        </p:txBody>
      </p:sp>
    </p:spTree>
  </p:cSld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113" name="" descr="&lt;Slide style={{ width: '1280px', height: '720px', background: '#FFFFFF', padding: '0px' }}&gt;&#10;&#10;  {/* A 区留白 */}&#10;  &lt;Box style={{ height: 40 }} /&gt;&#10;&#10;  {/* B 区标题块 */}&#10;  &lt;Box style={{ height: 60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总结与展望&lt;/Text&gt;&#10;  &lt;/Box&gt;&#10;&#10;  {/* C 区内容 */}&#10;  &lt;Box style={{ flex: 1, paddingLeft: 70, paddingRight: 70, paddingTop: 24, paddingBottom: 24, flexDirection: 'column' }}&gt;&#10;&#10;    {/* 三行总结 */}&#10;    &lt;Box style={{ flexDirection: 'column', gap: 18 }}&gt;&#10;      {[&#10;        ['全链条研发能力', '深耕激光控制、机器人控制系统十余年，具备从算法、硬件到系统集成的全链条研发能力'],&#10;        ['国产化技术突破', '入职长沙后主持省级重大攻关项目，推动省内激光装备领域国产化技术突破'],&#10;        ['产业化落地愿景', '未来三年持续落地标准化、系列化激光控制软硬件产品，带动产业链降本增效'],&#10;      ].map((it, i) =&gt; (&#10;        &lt;Box key={i} style={{ flexDirection: 'row', alignItems: 'center', background: '#FBF7F2', border: '1px solid #E5E7EB', borderRadius: 12, paddingTop: 20, paddingBottom: 20, paddingLeft: 26, paddingRight: 26 }}&gt;&#10;          &lt;Box style={{ width: 48, height: 48, borderRadius: 24, background: '#C42819', justifyContent: 'center', alignItems: 'center', marginRight: 22 }}&gt;&#10;            &lt;Text style={{ fontSize: 22, fontWeight: 'bold', color: '#FFFFFF', fontFamily: '微软雅黑' }}&gt;{i + 1}&lt;/Text&gt;&#10;          &lt;/Box&gt;&#10;          &lt;Box style={{ flex: 1 }}&gt;&#10;            &lt;Text style={{ fontSize: 20, fontWeight: 'bold', color: '#171616', fontFamily: '宋体' }}&gt;{it[0]}&lt;/Text&gt;&#10;            &lt;Text style={{ fontSize: 15, color: '#6B7280', fontFamily: '微软雅黑', marginTop: 6, lineHeight: 1.6 }}&gt;{it[1]}&lt;/Text&gt;&#10;          &lt;/Box&gt;&#10;        &lt;/Box&gt;&#10;      ))}&#10;    &lt;/Box&gt;&#10;&#10;    {/* 底部收束 */}&#10;    &lt;Box style={{ marginTop: 'auto', background: 'linear-gradient(90deg, #C42819 0%, #EE5530 100%)', borderRadius: 12, paddingTop: 18, paddingBottom: 18, paddingLeft: 28, paddingRight: 28, flexDirection: 'row', alignItems: 'center' }}&gt;&#10;      &lt;Text style={{ fontSize: 20, color: '#FFE79B', fontFamily: '微软雅黑', fontWeight: 'bold' }}&gt;助力长沙新兴激光产业发展&lt;/Text&gt;&#10;      &lt;Box style={{ flex: 1 }} /&gt;&#10;      &lt;Text style={{ fontSize: 16, color: '#FFFFFF', fontFamily: '微软雅黑' }}&gt;为制造强国贡献自主可控核心技术&lt;/Text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12 / 13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15" name=""/>
          <p:cNvSpPr/>
          <p:nvPr/>
        </p:nvSpPr>
        <p:spPr>
          <a:xfrm rot="0" flipH="0" flipV="0">
            <a:off x="666750" y="51435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16" name="" descr="{&quot;isTemplate&quot;:true,&quot;type&quot;:&quot;text&quot;}"/>
          <p:cNvSpPr txBox="1"/>
          <p:nvPr/>
        </p:nvSpPr>
        <p:spPr>
          <a:xfrm rot="0" flipH="0" flipV="0">
            <a:off x="895350" y="485775"/>
            <a:ext cx="1524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总结与展望</a:t>
            </a:r>
            <a:endParaRPr/>
          </a:p>
        </p:txBody>
      </p:sp>
      <p:sp>
        <p:nvSpPr>
          <p:cNvPr id="117" name=""/>
          <p:cNvSpPr/>
          <p:nvPr/>
        </p:nvSpPr>
        <p:spPr>
          <a:xfrm rot="0" flipH="0" flipV="0">
            <a:off x="666750" y="1181100"/>
            <a:ext cx="10858500" cy="942975"/>
          </a:xfrm>
          <a:prstGeom prst="roundRect">
            <a:avLst>
              <a:gd name="adj" fmla="val 12121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18" name=""/>
          <p:cNvSpPr/>
          <p:nvPr/>
        </p:nvSpPr>
        <p:spPr>
          <a:xfrm rot="0" flipH="0" flipV="0">
            <a:off x="914400" y="142875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19" name="" descr="{&quot;isTemplate&quot;:true,&quot;type&quot;:&quot;text&quot;}"/>
          <p:cNvSpPr txBox="1"/>
          <p:nvPr/>
        </p:nvSpPr>
        <p:spPr>
          <a:xfrm rot="0" flipH="0" flipV="0">
            <a:off x="1076325" y="1533525"/>
            <a:ext cx="1428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  <a:endParaRPr/>
          </a:p>
        </p:txBody>
      </p:sp>
      <p:sp>
        <p:nvSpPr>
          <p:cNvPr id="120" name="" descr="{&quot;isTemplate&quot;:true,&quot;type&quot;:&quot;text&quot;}"/>
          <p:cNvSpPr txBox="1"/>
          <p:nvPr/>
        </p:nvSpPr>
        <p:spPr>
          <a:xfrm rot="0" flipH="0" flipV="0">
            <a:off x="1581150" y="1371600"/>
            <a:ext cx="96964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71616"/>
                </a:solidFill>
                <a:latin typeface="宋体"/>
                <a:ea typeface="宋体"/>
              </a:rPr>
              <a:t>全链条研发能力</a:t>
            </a:r>
            <a:endParaRPr/>
          </a:p>
        </p:txBody>
      </p:sp>
      <p:sp>
        <p:nvSpPr>
          <p:cNvPr id="121" name="" descr="{&quot;isTemplate&quot;:true,&quot;type&quot;:&quot;text&quot;}"/>
          <p:cNvSpPr txBox="1"/>
          <p:nvPr/>
        </p:nvSpPr>
        <p:spPr>
          <a:xfrm rot="0" flipH="0" flipV="0">
            <a:off x="1581150" y="1657350"/>
            <a:ext cx="9696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深耕激光控制、机器人控制系统十余年，具备从算法、硬件到系统集成的全链条研发能力</a:t>
            </a:r>
            <a:endParaRPr/>
          </a:p>
        </p:txBody>
      </p:sp>
      <p:sp>
        <p:nvSpPr>
          <p:cNvPr id="122" name=""/>
          <p:cNvSpPr/>
          <p:nvPr/>
        </p:nvSpPr>
        <p:spPr>
          <a:xfrm rot="0" flipH="0" flipV="0">
            <a:off x="666750" y="2295525"/>
            <a:ext cx="10858500" cy="942975"/>
          </a:xfrm>
          <a:prstGeom prst="roundRect">
            <a:avLst>
              <a:gd name="adj" fmla="val 12121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23" name=""/>
          <p:cNvSpPr/>
          <p:nvPr/>
        </p:nvSpPr>
        <p:spPr>
          <a:xfrm rot="0" flipH="0" flipV="0">
            <a:off x="914400" y="254317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24" name="" descr="{&quot;isTemplate&quot;:true,&quot;type&quot;:&quot;text&quot;}"/>
          <p:cNvSpPr txBox="1"/>
          <p:nvPr/>
        </p:nvSpPr>
        <p:spPr>
          <a:xfrm rot="0" flipH="0" flipV="0">
            <a:off x="1076325" y="2647950"/>
            <a:ext cx="1428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  <a:endParaRPr/>
          </a:p>
        </p:txBody>
      </p:sp>
      <p:sp>
        <p:nvSpPr>
          <p:cNvPr id="125" name="" descr="{&quot;isTemplate&quot;:true,&quot;type&quot;:&quot;text&quot;}"/>
          <p:cNvSpPr txBox="1"/>
          <p:nvPr/>
        </p:nvSpPr>
        <p:spPr>
          <a:xfrm rot="0" flipH="0" flipV="0">
            <a:off x="1581150" y="2486025"/>
            <a:ext cx="96964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71616"/>
                </a:solidFill>
                <a:latin typeface="宋体"/>
                <a:ea typeface="宋体"/>
              </a:rPr>
              <a:t>国产化技术突破</a:t>
            </a:r>
            <a:endParaRPr/>
          </a:p>
        </p:txBody>
      </p:sp>
      <p:sp>
        <p:nvSpPr>
          <p:cNvPr id="126" name="" descr="{&quot;isTemplate&quot;:true,&quot;type&quot;:&quot;text&quot;}"/>
          <p:cNvSpPr txBox="1"/>
          <p:nvPr/>
        </p:nvSpPr>
        <p:spPr>
          <a:xfrm rot="0" flipH="0" flipV="0">
            <a:off x="1581150" y="2771775"/>
            <a:ext cx="9696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入职长沙后主持省级重大攻关项目，推动省内激光装备领域国产化技术突破</a:t>
            </a:r>
            <a:endParaRPr/>
          </a:p>
        </p:txBody>
      </p:sp>
      <p:sp>
        <p:nvSpPr>
          <p:cNvPr id="127" name=""/>
          <p:cNvSpPr/>
          <p:nvPr/>
        </p:nvSpPr>
        <p:spPr>
          <a:xfrm rot="0" flipH="0" flipV="0">
            <a:off x="666750" y="3409950"/>
            <a:ext cx="10858500" cy="942975"/>
          </a:xfrm>
          <a:prstGeom prst="roundRect">
            <a:avLst>
              <a:gd name="adj" fmla="val 12121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28" name=""/>
          <p:cNvSpPr/>
          <p:nvPr/>
        </p:nvSpPr>
        <p:spPr>
          <a:xfrm rot="0" flipH="0" flipV="0">
            <a:off x="914400" y="36576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29" name="" descr="{&quot;isTemplate&quot;:true,&quot;type&quot;:&quot;text&quot;}"/>
          <p:cNvSpPr txBox="1"/>
          <p:nvPr/>
        </p:nvSpPr>
        <p:spPr>
          <a:xfrm rot="0" flipH="0" flipV="0">
            <a:off x="1076325" y="3762375"/>
            <a:ext cx="1428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  <a:endParaRPr/>
          </a:p>
        </p:txBody>
      </p:sp>
      <p:sp>
        <p:nvSpPr>
          <p:cNvPr id="130" name="" descr="{&quot;isTemplate&quot;:true,&quot;type&quot;:&quot;text&quot;}"/>
          <p:cNvSpPr txBox="1"/>
          <p:nvPr/>
        </p:nvSpPr>
        <p:spPr>
          <a:xfrm rot="0" flipH="0" flipV="0">
            <a:off x="1581150" y="3600450"/>
            <a:ext cx="96964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71616"/>
                </a:solidFill>
                <a:latin typeface="宋体"/>
                <a:ea typeface="宋体"/>
              </a:rPr>
              <a:t>产业化落地愿景</a:t>
            </a:r>
            <a:endParaRPr/>
          </a:p>
        </p:txBody>
      </p:sp>
      <p:sp>
        <p:nvSpPr>
          <p:cNvPr id="131" name="" descr="{&quot;isTemplate&quot;:true,&quot;type&quot;:&quot;text&quot;}"/>
          <p:cNvSpPr txBox="1"/>
          <p:nvPr/>
        </p:nvSpPr>
        <p:spPr>
          <a:xfrm rot="0" flipH="0" flipV="0">
            <a:off x="1581150" y="3886200"/>
            <a:ext cx="9696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未来三年持续落地标准化、系列化激光控制软硬件产品，带动产业链降本增效</a:t>
            </a:r>
            <a:endParaRPr/>
          </a:p>
        </p:txBody>
      </p:sp>
      <p:sp>
        <p:nvSpPr>
          <p:cNvPr id="132" name=""/>
          <p:cNvSpPr/>
          <p:nvPr/>
        </p:nvSpPr>
        <p:spPr>
          <a:xfrm rot="0" flipH="0" flipV="0">
            <a:off x="666750" y="5905500"/>
            <a:ext cx="10858500" cy="571500"/>
          </a:xfrm>
          <a:prstGeom prst="roundRect">
            <a:avLst>
              <a:gd name="adj" fmla="val 20000"/>
            </a:avLst>
          </a:prstGeom>
          <a:gradFill>
            <a:gsLst>
              <a:gs pos="0">
                <a:srgbClr val="C42819"/>
              </a:gs>
              <a:gs pos="100000">
                <a:srgbClr val="EE5530"/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133" name="" descr="{&quot;isTemplate&quot;:true,&quot;type&quot;:&quot;text&quot;}"/>
          <p:cNvSpPr txBox="1"/>
          <p:nvPr/>
        </p:nvSpPr>
        <p:spPr>
          <a:xfrm rot="0" flipH="0" flipV="0">
            <a:off x="933450" y="6076950"/>
            <a:ext cx="2286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E79B"/>
                </a:solidFill>
                <a:latin typeface="微软雅黑"/>
                <a:ea typeface="微软雅黑"/>
              </a:rPr>
              <a:t>助力长沙新兴激光产业发展</a:t>
            </a:r>
            <a:endParaRPr/>
          </a:p>
        </p:txBody>
      </p:sp>
      <p:sp>
        <p:nvSpPr>
          <p:cNvPr id="134" name="" descr="{&quot;isTemplate&quot;:true,&quot;type&quot;:&quot;text&quot;}"/>
          <p:cNvSpPr txBox="1"/>
          <p:nvPr/>
        </p:nvSpPr>
        <p:spPr>
          <a:xfrm rot="0" flipH="0" flipV="0">
            <a:off x="8972550" y="6096000"/>
            <a:ext cx="22860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FFFFFF"/>
                </a:solidFill>
                <a:latin typeface="微软雅黑"/>
                <a:ea typeface="微软雅黑"/>
              </a:rPr>
              <a:t>为制造强国贡献自主可控核心技术</a:t>
            </a:r>
            <a:endParaRPr/>
          </a:p>
        </p:txBody>
      </p:sp>
      <p:sp>
        <p:nvSpPr>
          <p:cNvPr id="135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36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137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138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12 / 13</a:t>
            </a:r>
            <a:endParaRPr/>
          </a:p>
        </p:txBody>
      </p:sp>
    </p:spTree>
  </p:cSld>
</p:sld>
</file>

<file path=ppt/slides/slide13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139" name="" descr="&lt;Slide style={{ width: '1280px', height: '720px', background: 'linear-gradient(165deg, #A81810 0%, #C42819 48%, #E63F26 100%)', padding: '0px' }}&gt;&#10;&#10;  {/* 金色粒子光晕 */}&#10;  &lt;svg width='1280' height='720' viewBox='0 0 1280 720' style={{ position: 'absolute', top: 0, left: 0, opacity: 0.5 }}&gt;&#10;    &lt;circle cx='200' cy='180' r='100' fill='#FFE79B' opacity='0.10' /&gt;&#10;    &lt;circle cx='1080' cy='160' r='120' fill='#FFC000' opacity='0.10' /&gt;&#10;    &lt;circle cx='1120' cy='560' r='90' fill='#FFE79B' opacity='0.08' /&gt;&#10;    &lt;circle cx='140' cy='560' r='80' fill='#FFC000' opacity='0.08' /&gt;&#10;    &lt;circle cx='640' cy='120' r='6' fill='#FFE79B' opacity='0.7' /&gt;&#10;    &lt;circle cx='300' cy='300' r='4' fill='#FFD700' opacity='0.6' /&gt;&#10;    &lt;circle cx='980' cy='320' r='5' fill='#FFE79B' opacity='0.6' /&gt;&#10;    &lt;circle cx='820' cy='620' r='4' fill='#FFD700' opacity='0.5' /&gt;&#10;  &lt;/svg&gt;&#10;&#10;  &lt;Box style={{ flex: 1, flexDirection: 'column', alignItems: 'center', justifyContent: 'center', paddingLeft: 70, paddingRight: 70 }}&gt;&#10;&#10;    {/* 标题 */}&#10;    &lt;Text style={{&#10;      fontSize: 72,&#10;      fontWeight: 'bold',&#10;      fontFamily: '宋体',&#10;      backgroundImage: 'linear-gradient(180deg, #FFF3C4 0%, #FFD700 45%, #E19825 100%)',&#10;      backgroundClip: 'text',&#10;      color: 'transparent',&#10;      textShadow: '0 4px 18px rgba(0,0,0,0.35)',&#10;      letterSpacing: 6,&#10;      lineHeight: 1.3,&#10;      textAlign: 'center',&#10;    }}&gt;&#10;      恳请各位专家&lt;br /&gt;批评指正&#10;    &lt;/Text&gt;&#10;&#10;    &lt;Box style={{ width: 90, height: 3, background: '#E19825', marginTop: 40, marginBottom: 40 }} /&gt;&#10;&#10;    &lt;Text style={{ fontSize: 24, color: '#FFFFFF', fontFamily: '微软雅黑', letterSpacing: 3 }}&gt;&#10;      申报人：陈越&#10;    &lt;/Text&gt;&#10;    &lt;Text style={{ fontSize: 18, color: '#FFE0C7', fontFamily: '微软雅黑', marginTop: 14, letterSpacing: 2 }}&gt;&#10;      长沙八思量信息技术有限公司 · 总工程师&#10;    &lt;/Text&gt;&#10;&#10;  &lt;/Box&gt;&#10;&#10;  {/* 底部金色细线 */}&#10;  &lt;Box style={{ position: 'absolute', bottom: 44, left: 70, right: 70, height: 3, background: 'linear-gradient(90deg, #E19825 0%, #FFE79B 50%, #E19825 100%)' }} /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A81810"/>
              </a:gs>
              <a:gs pos="48000">
                <a:srgbClr val="C42819"/>
              </a:gs>
              <a:gs pos="100000">
                <a:srgbClr val="E63F26"/>
              </a:gs>
            </a:gsLst>
            <a:lin ang="4500000" scaled="1"/>
          </a:gradFill>
          <a:ln/>
        </p:spPr>
        <p:txBody>
          <a:bodyPr/>
          <a:p/>
        </p:txBody>
      </p:sp>
      <p:sp>
        <p:nvSpPr>
          <p:cNvPr id="141" name="" descr="{&quot;isTemplate&quot;:true,&quot;type&quot;:&quot;text&quot;}"/>
          <p:cNvSpPr txBox="1"/>
          <p:nvPr/>
        </p:nvSpPr>
        <p:spPr>
          <a:xfrm rot="0" flipH="0" flipV="0">
            <a:off x="3867150" y="1657350"/>
            <a:ext cx="4457700" cy="2143125"/>
          </a:xfrm>
          <a:prstGeom prst="rect"/>
        </p:spPr>
        <p:txBody>
          <a:bodyPr wrap="none" lIns="0" tIns="0" rIns="0" bIns="0"/>
          <a:p>
            <a:pPr algn="ctr">
              <a:lnSpc>
                <a:spcPct val="130000"/>
              </a:lnSpc>
            </a:pPr>
            <a:r>
              <a:rPr lang="zh-CN" sz="5400" b="1" spc="450">
                <a:gradFill>
                  <a:gsLst>
                    <a:gs pos="0">
                      <a:srgbClr val="FFF3C4"/>
                    </a:gs>
                    <a:gs pos="45000">
                      <a:srgbClr val="FFD700"/>
                    </a:gs>
                    <a:gs pos="100000">
                      <a:srgbClr val="E19825"/>
                    </a:gs>
                  </a:gsLst>
                  <a:lin ang="5400000" scaled="1"/>
                </a:gradFill>
                <a:effectLst>
                  <a:outerShdw blurRad="171450" dist="38100" dir="5400000">
                    <a:srgbClr val="000000">
                      <a:alpha val="35000"/>
                    </a:srgbClr>
                  </a:outerShdw>
                </a:effectLst>
                <a:latin typeface="宋体"/>
                <a:ea typeface="宋体"/>
              </a:rPr>
              <a:t>恳请各位专家</a:t>
            </a:r>
            <a:endParaRPr/>
          </a:p>
          <a:p>
            <a:pPr algn="ctr">
              <a:lnSpc>
                <a:spcPct val="130000"/>
              </a:lnSpc>
            </a:pPr>
            <a:r>
              <a:rPr lang="zh-CN" sz="5400" b="1" spc="450">
                <a:gradFill>
                  <a:gsLst>
                    <a:gs pos="0">
                      <a:srgbClr val="FFF3C4"/>
                    </a:gs>
                    <a:gs pos="45000">
                      <a:srgbClr val="FFD700"/>
                    </a:gs>
                    <a:gs pos="100000">
                      <a:srgbClr val="E19825"/>
                    </a:gs>
                  </a:gsLst>
                  <a:lin ang="5400000" scaled="1"/>
                </a:gradFill>
                <a:effectLst>
                  <a:outerShdw blurRad="171450" dist="38100" dir="5400000">
                    <a:srgbClr val="000000">
                      <a:alpha val="35000"/>
                    </a:srgbClr>
                  </a:outerShdw>
                </a:effectLst>
                <a:latin typeface="宋体"/>
                <a:ea typeface="宋体"/>
              </a:rPr>
              <a:t>批评指正</a:t>
            </a:r>
            <a:endParaRPr/>
          </a:p>
        </p:txBody>
      </p:sp>
      <p:sp>
        <p:nvSpPr>
          <p:cNvPr id="142" name=""/>
          <p:cNvSpPr/>
          <p:nvPr/>
        </p:nvSpPr>
        <p:spPr>
          <a:xfrm rot="0" flipH="0" flipV="0">
            <a:off x="5667375" y="4181475"/>
            <a:ext cx="857250" cy="28575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143" name="" descr="{&quot;isTemplate&quot;:true,&quot;type&quot;:&quot;text&quot;}"/>
          <p:cNvSpPr txBox="1"/>
          <p:nvPr/>
        </p:nvSpPr>
        <p:spPr>
          <a:xfrm rot="0" flipH="0" flipV="0">
            <a:off x="5324475" y="4591050"/>
            <a:ext cx="15430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spc="225">
                <a:solidFill>
                  <a:srgbClr val="FFFFFF"/>
                </a:solidFill>
                <a:latin typeface="微软雅黑"/>
                <a:ea typeface="微软雅黑"/>
              </a:rPr>
              <a:t>申报人：陈越</a:t>
            </a:r>
            <a:endParaRPr/>
          </a:p>
        </p:txBody>
      </p:sp>
      <p:sp>
        <p:nvSpPr>
          <p:cNvPr id="144" name="" descr="{&quot;isTemplate&quot;:true,&quot;type&quot;:&quot;text&quot;}"/>
          <p:cNvSpPr txBox="1"/>
          <p:nvPr/>
        </p:nvSpPr>
        <p:spPr>
          <a:xfrm rot="0" flipH="0" flipV="0">
            <a:off x="4362450" y="5000625"/>
            <a:ext cx="34671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150">
                <a:solidFill>
                  <a:srgbClr val="FFE0C7"/>
                </a:solidFill>
                <a:latin typeface="微软雅黑"/>
                <a:ea typeface="微软雅黑"/>
              </a:rPr>
              <a:t>长沙八思量信息技术有限公司</a:t>
            </a:r>
            <a:r>
              <a:rPr lang="en-US" sz="1350" spc="150">
                <a:solidFill>
                  <a:srgbClr val="FFE0C7"/>
                </a:solidFill>
                <a:latin typeface="微软雅黑"/>
                <a:ea typeface="微软雅黑"/>
              </a:rPr>
              <a:t> · </a:t>
            </a:r>
            <a:r>
              <a:rPr lang="zh-CN" sz="1350" spc="150">
                <a:solidFill>
                  <a:srgbClr val="FFE0C7"/>
                </a:solidFill>
                <a:latin typeface="微软雅黑"/>
                <a:ea typeface="微软雅黑"/>
              </a:rPr>
              <a:t>总工程师</a:t>
            </a:r>
            <a:endParaRPr/>
          </a:p>
        </p:txBody>
      </p:sp>
      <p:pic>
        <p:nvPicPr>
          <p:cNvPr id="145" name=""/>
          <p:cNvPicPr>
            <a:picLocks noChangeAspect="1"/>
          </p:cNvPicPr>
          <p:nvPr/>
        </p:nvPicPr>
        <p:blipFill>
          <a:blip>
            <a:alphaModFix amt="50000"/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46" name=""/>
          <p:cNvSpPr/>
          <p:nvPr/>
        </p:nvSpPr>
        <p:spPr>
          <a:xfrm rot="0" flipH="0" flipV="0">
            <a:off x="666750" y="6410325"/>
            <a:ext cx="10858500" cy="28575"/>
          </a:xfrm>
          <a:prstGeom prst="rect">
            <a:avLst/>
          </a:prstGeom>
          <a:gradFill>
            <a:gsLst>
              <a:gs pos="0">
                <a:srgbClr val="E19825"/>
              </a:gs>
              <a:gs pos="50000">
                <a:srgbClr val="FFE79B"/>
              </a:gs>
              <a:gs pos="100000">
                <a:srgbClr val="E19825"/>
              </a:gs>
            </a:gsLst>
            <a:lin ang="0" scaled="1"/>
          </a:gradFill>
          <a:ln/>
        </p:spPr>
        <p:txBody>
          <a:bodyPr/>
          <a:p/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2026-09-10T22:16:35Z</dcterms:created>
  <dcterms:modified xsi:type="dcterms:W3CDTF">2026-09-10T22:16:35Z</dcterms:modified>
</cp:coreProperties>
</file>